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9" r:id="rId1"/>
  </p:sldMasterIdLst>
  <p:notesMasterIdLst>
    <p:notesMasterId r:id="rId10"/>
  </p:notesMasterIdLst>
  <p:handoutMasterIdLst>
    <p:handoutMasterId r:id="rId11"/>
  </p:handoutMasterIdLst>
  <p:sldIdLst>
    <p:sldId id="256" r:id="rId2"/>
    <p:sldId id="265" r:id="rId3"/>
    <p:sldId id="258" r:id="rId4"/>
    <p:sldId id="269" r:id="rId5"/>
    <p:sldId id="261" r:id="rId6"/>
    <p:sldId id="266" r:id="rId7"/>
    <p:sldId id="264" r:id="rId8"/>
    <p:sldId id="268" r:id="rId9"/>
  </p:sldIdLst>
  <p:sldSz cx="9144000" cy="6858000" type="screen4x3"/>
  <p:notesSz cx="6858000" cy="9144000"/>
  <p:defaultTextStyle>
    <a:defPPr>
      <a:defRPr lang="ja-JP"/>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F6666"/>
    <a:srgbClr val="FF8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902" autoAdjust="0"/>
  </p:normalViewPr>
  <p:slideViewPr>
    <p:cSldViewPr snapToGrid="0" snapToObjects="1">
      <p:cViewPr varScale="1">
        <p:scale>
          <a:sx n="50" d="100"/>
          <a:sy n="50" d="100"/>
        </p:scale>
        <p:origin x="120" y="48"/>
      </p:cViewPr>
      <p:guideLst>
        <p:guide orient="horz" pos="2160"/>
        <p:guide pos="2880"/>
      </p:guideLst>
    </p:cSldViewPr>
  </p:slideViewPr>
  <p:notesTextViewPr>
    <p:cViewPr>
      <p:scale>
        <a:sx n="100" d="100"/>
        <a:sy n="100" d="100"/>
      </p:scale>
      <p:origin x="0" y="-219"/>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03AB3AA-3AFF-5B4F-BFB8-1DE785338A89}" type="datetimeFigureOut">
              <a:rPr kumimoji="1" lang="ja-JP" altLang="en-US" smtClean="0"/>
              <a:t>2015/8/24</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A598F1E-84CC-6941-A02B-4D2DFB2CC9F3}" type="slidenum">
              <a:rPr kumimoji="1" lang="ja-JP" altLang="en-US" smtClean="0"/>
              <a:t>‹#›</a:t>
            </a:fld>
            <a:endParaRPr kumimoji="1" lang="ja-JP" altLang="en-US"/>
          </a:p>
        </p:txBody>
      </p:sp>
    </p:spTree>
    <p:extLst>
      <p:ext uri="{BB962C8B-B14F-4D97-AF65-F5344CB8AC3E}">
        <p14:creationId xmlns:p14="http://schemas.microsoft.com/office/powerpoint/2010/main" val="40549097"/>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C206181-57EE-EE4A-B9F5-CE5C2963D46C}" type="datetimeFigureOut">
              <a:rPr kumimoji="1" lang="ja-JP" altLang="en-US" smtClean="0"/>
              <a:t>2015/8/24</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3A7D11-2E06-C247-8A2E-65E9EE3AC439}" type="slidenum">
              <a:rPr kumimoji="1" lang="ja-JP" altLang="en-US" smtClean="0"/>
              <a:t>‹#›</a:t>
            </a:fld>
            <a:endParaRPr kumimoji="1" lang="ja-JP" altLang="en-US"/>
          </a:p>
        </p:txBody>
      </p:sp>
    </p:spTree>
    <p:extLst>
      <p:ext uri="{BB962C8B-B14F-4D97-AF65-F5344CB8AC3E}">
        <p14:creationId xmlns:p14="http://schemas.microsoft.com/office/powerpoint/2010/main" val="54349614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kumimoji="1" sz="1200" kern="1200">
        <a:solidFill>
          <a:schemeClr val="tx1"/>
        </a:solidFill>
        <a:latin typeface="+mn-lt"/>
        <a:ea typeface="+mn-ea"/>
        <a:cs typeface="+mn-cs"/>
      </a:defRPr>
    </a:lvl1pPr>
    <a:lvl2pPr marL="457200" algn="l" defTabSz="457200" rtl="0" eaLnBrk="1" latinLnBrk="0" hangingPunct="1">
      <a:defRPr kumimoji="1" sz="1200" kern="1200">
        <a:solidFill>
          <a:schemeClr val="tx1"/>
        </a:solidFill>
        <a:latin typeface="+mn-lt"/>
        <a:ea typeface="+mn-ea"/>
        <a:cs typeface="+mn-cs"/>
      </a:defRPr>
    </a:lvl2pPr>
    <a:lvl3pPr marL="914400" algn="l" defTabSz="457200" rtl="0" eaLnBrk="1" latinLnBrk="0" hangingPunct="1">
      <a:defRPr kumimoji="1" sz="1200" kern="1200">
        <a:solidFill>
          <a:schemeClr val="tx1"/>
        </a:solidFill>
        <a:latin typeface="+mn-lt"/>
        <a:ea typeface="+mn-ea"/>
        <a:cs typeface="+mn-cs"/>
      </a:defRPr>
    </a:lvl3pPr>
    <a:lvl4pPr marL="1371600" algn="l" defTabSz="457200" rtl="0" eaLnBrk="1" latinLnBrk="0" hangingPunct="1">
      <a:defRPr kumimoji="1" sz="1200" kern="1200">
        <a:solidFill>
          <a:schemeClr val="tx1"/>
        </a:solidFill>
        <a:latin typeface="+mn-lt"/>
        <a:ea typeface="+mn-ea"/>
        <a:cs typeface="+mn-cs"/>
      </a:defRPr>
    </a:lvl4pPr>
    <a:lvl5pPr marL="1828800" algn="l" defTabSz="457200" rtl="0" eaLnBrk="1" latinLnBrk="0" hangingPunct="1">
      <a:defRPr kumimoji="1" sz="1200" kern="1200">
        <a:solidFill>
          <a:schemeClr val="tx1"/>
        </a:solidFill>
        <a:latin typeface="+mn-lt"/>
        <a:ea typeface="+mn-ea"/>
        <a:cs typeface="+mn-cs"/>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これからチームフレンドリーの発表をはじめます</a:t>
            </a:r>
            <a:r>
              <a:rPr kumimoji="1" lang="ja-JP" altLang="en-US" dirty="0" smtClean="0"/>
              <a:t>。</a:t>
            </a:r>
            <a:endParaRPr kumimoji="1" lang="en-US" altLang="ja-JP" dirty="0" smtClean="0"/>
          </a:p>
          <a:p>
            <a:endParaRPr kumimoji="1" lang="ja-JP" altLang="en-US" dirty="0" smtClean="0"/>
          </a:p>
          <a:p>
            <a:r>
              <a:rPr kumimoji="1" lang="ja-JP" altLang="en-US" dirty="0" smtClean="0"/>
              <a:t>睡眠ログアプリがどういうものか知っている人いますか？</a:t>
            </a:r>
          </a:p>
          <a:p>
            <a:r>
              <a:rPr kumimoji="1" lang="en-US" altLang="ja-JP" dirty="0" smtClean="0"/>
              <a:t>-&gt;</a:t>
            </a:r>
            <a:r>
              <a:rPr kumimoji="1" lang="ja-JP" altLang="en-US" dirty="0" smtClean="0"/>
              <a:t>あんまり知らない</a:t>
            </a:r>
          </a:p>
          <a:p>
            <a:r>
              <a:rPr kumimoji="1" lang="ja-JP" altLang="en-US" dirty="0" smtClean="0"/>
              <a:t>　</a:t>
            </a:r>
            <a:r>
              <a:rPr kumimoji="1" lang="en-US" altLang="ja-JP" dirty="0" smtClean="0"/>
              <a:t>-&gt;</a:t>
            </a:r>
            <a:r>
              <a:rPr kumimoji="1" lang="ja-JP" altLang="en-US" dirty="0" smtClean="0"/>
              <a:t>みなさん知らないということで説明します</a:t>
            </a:r>
          </a:p>
          <a:p>
            <a:r>
              <a:rPr kumimoji="1" lang="en-US" altLang="ja-JP" dirty="0" smtClean="0"/>
              <a:t>-&gt;</a:t>
            </a:r>
            <a:r>
              <a:rPr kumimoji="1" lang="ja-JP" altLang="en-US" dirty="0" smtClean="0"/>
              <a:t>意外と挙がった</a:t>
            </a:r>
          </a:p>
          <a:p>
            <a:r>
              <a:rPr kumimoji="1" lang="ja-JP" altLang="en-US" dirty="0" smtClean="0"/>
              <a:t>  </a:t>
            </a:r>
            <a:r>
              <a:rPr kumimoji="1" lang="en-US" altLang="ja-JP" dirty="0" smtClean="0"/>
              <a:t>-&gt;</a:t>
            </a:r>
            <a:r>
              <a:rPr kumimoji="1" lang="ja-JP" altLang="en-US" dirty="0" smtClean="0"/>
              <a:t>知らない人もいると思うので説明します</a:t>
            </a:r>
          </a:p>
          <a:p>
            <a:endParaRPr kumimoji="1" lang="ja-JP" altLang="en-US" dirty="0"/>
          </a:p>
        </p:txBody>
      </p:sp>
      <p:sp>
        <p:nvSpPr>
          <p:cNvPr id="4" name="スライド番号プレースホルダー 3"/>
          <p:cNvSpPr>
            <a:spLocks noGrp="1"/>
          </p:cNvSpPr>
          <p:nvPr>
            <p:ph type="sldNum" sz="quarter" idx="10"/>
          </p:nvPr>
        </p:nvSpPr>
        <p:spPr/>
        <p:txBody>
          <a:bodyPr/>
          <a:lstStyle/>
          <a:p>
            <a:fld id="{233A7D11-2E06-C247-8A2E-65E9EE3AC439}" type="slidenum">
              <a:rPr kumimoji="1" lang="ja-JP" altLang="en-US" smtClean="0"/>
              <a:t>1</a:t>
            </a:fld>
            <a:endParaRPr kumimoji="1" lang="ja-JP" altLang="en-US"/>
          </a:p>
        </p:txBody>
      </p:sp>
    </p:spTree>
    <p:extLst>
      <p:ext uri="{BB962C8B-B14F-4D97-AF65-F5344CB8AC3E}">
        <p14:creationId xmlns:p14="http://schemas.microsoft.com/office/powerpoint/2010/main" val="6173392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まず，睡眠ログの仕組みから説明します．</a:t>
            </a:r>
            <a:endParaRPr kumimoji="1" lang="en-US" altLang="ja-JP" dirty="0" smtClean="0"/>
          </a:p>
          <a:p>
            <a:endParaRPr kumimoji="1" lang="en-US" altLang="ja-JP" dirty="0" smtClean="0"/>
          </a:p>
          <a:p>
            <a:r>
              <a:rPr kumimoji="1" lang="ja-JP" altLang="en-US" dirty="0" smtClean="0"/>
              <a:t>睡眠ログアプリとは</a:t>
            </a:r>
          </a:p>
          <a:p>
            <a:r>
              <a:rPr kumimoji="1" lang="ja-JP" altLang="en-US" dirty="0" smtClean="0"/>
              <a:t>加速度センサーを用いて寝返りなどの身体の動きから</a:t>
            </a:r>
          </a:p>
          <a:p>
            <a:r>
              <a:rPr kumimoji="1" lang="ja-JP" altLang="en-US" dirty="0" smtClean="0"/>
              <a:t>眠りの深さや時間など、どのように寝ているのかを見れるようにするものです</a:t>
            </a:r>
            <a:endParaRPr kumimoji="1" lang="en-US" altLang="ja-JP" dirty="0" smtClean="0"/>
          </a:p>
          <a:p>
            <a:endParaRPr kumimoji="1" lang="en-US" altLang="ja-JP" dirty="0" smtClean="0"/>
          </a:p>
          <a:p>
            <a:r>
              <a:rPr kumimoji="1" lang="ja-JP" altLang="en-US" dirty="0" smtClean="0"/>
              <a:t>縦軸が睡眠の深さを，横軸が時間を表しています</a:t>
            </a:r>
            <a:endParaRPr kumimoji="1" lang="en-US" altLang="ja-JP" dirty="0" smtClean="0"/>
          </a:p>
          <a:p>
            <a:r>
              <a:rPr kumimoji="1" lang="ja-JP" altLang="en-US" dirty="0" smtClean="0"/>
              <a:t>睡眠の深さは</a:t>
            </a:r>
            <a:r>
              <a:rPr kumimoji="1" lang="ja-JP" altLang="en-US" dirty="0" smtClean="0"/>
              <a:t>覚醒・</a:t>
            </a:r>
            <a:r>
              <a:rPr kumimoji="1" lang="ja-JP" altLang="en-US" dirty="0" smtClean="0"/>
              <a:t>浅い・深いに分類されます．</a:t>
            </a:r>
            <a:endParaRPr kumimoji="1" lang="en-US" altLang="ja-JP" dirty="0" smtClean="0"/>
          </a:p>
          <a:p>
            <a:r>
              <a:rPr kumimoji="1" lang="ja-JP" altLang="en-US" dirty="0" smtClean="0"/>
              <a:t>ベッドに入って直ぐの時はまだ起きているので覚醒状態であり．</a:t>
            </a:r>
            <a:endParaRPr kumimoji="1" lang="en-US" altLang="ja-JP" dirty="0" smtClean="0"/>
          </a:p>
          <a:p>
            <a:r>
              <a:rPr kumimoji="1" lang="ja-JP" altLang="en-US" dirty="0" smtClean="0"/>
              <a:t>また，就寝後は浅いと深いが交互に見られます．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233A7D11-2E06-C247-8A2E-65E9EE3AC439}" type="slidenum">
              <a:rPr kumimoji="1" lang="ja-JP" altLang="en-US" smtClean="0"/>
              <a:t>2</a:t>
            </a:fld>
            <a:endParaRPr kumimoji="1" lang="ja-JP" altLang="en-US"/>
          </a:p>
        </p:txBody>
      </p:sp>
    </p:spTree>
    <p:extLst>
      <p:ext uri="{BB962C8B-B14F-4D97-AF65-F5344CB8AC3E}">
        <p14:creationId xmlns:p14="http://schemas.microsoft.com/office/powerpoint/2010/main" val="2480958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既存のアプリでは</a:t>
            </a:r>
          </a:p>
          <a:p>
            <a:r>
              <a:rPr kumimoji="1" lang="ja-JP" altLang="en-US" dirty="0" smtClean="0"/>
              <a:t>実際にデータを取る前に</a:t>
            </a:r>
          </a:p>
          <a:p>
            <a:r>
              <a:rPr kumimoji="1" lang="ja-JP" altLang="en-US" dirty="0" smtClean="0"/>
              <a:t>ストップウォッチのように</a:t>
            </a:r>
          </a:p>
          <a:p>
            <a:r>
              <a:rPr kumimoji="1" lang="ja-JP" altLang="en-US" dirty="0" smtClean="0"/>
              <a:t>「今から測る」という操作を行い、</a:t>
            </a:r>
          </a:p>
          <a:p>
            <a:r>
              <a:rPr kumimoji="1" lang="ja-JP" altLang="en-US" dirty="0" smtClean="0"/>
              <a:t>朝おきたら計測を止める、というようになっています。</a:t>
            </a:r>
          </a:p>
          <a:p>
            <a:endParaRPr kumimoji="1" lang="ja-JP" altLang="en-US" dirty="0" smtClean="0"/>
          </a:p>
          <a:p>
            <a:r>
              <a:rPr kumimoji="1" lang="ja-JP" altLang="en-US" dirty="0" smtClean="0"/>
              <a:t>これからインタビューで多かった実際の使用感を再現</a:t>
            </a:r>
            <a:r>
              <a:rPr kumimoji="1" lang="en-US" altLang="ja-JP" dirty="0" smtClean="0"/>
              <a:t>VTR</a:t>
            </a:r>
            <a:r>
              <a:rPr kumimoji="1" lang="ja-JP" altLang="en-US" dirty="0" smtClean="0"/>
              <a:t>でお伝えします</a:t>
            </a:r>
          </a:p>
        </p:txBody>
      </p:sp>
      <p:sp>
        <p:nvSpPr>
          <p:cNvPr id="4" name="スライド番号プレースホルダー 3"/>
          <p:cNvSpPr>
            <a:spLocks noGrp="1"/>
          </p:cNvSpPr>
          <p:nvPr>
            <p:ph type="sldNum" sz="quarter" idx="10"/>
          </p:nvPr>
        </p:nvSpPr>
        <p:spPr/>
        <p:txBody>
          <a:bodyPr/>
          <a:lstStyle/>
          <a:p>
            <a:fld id="{233A7D11-2E06-C247-8A2E-65E9EE3AC439}" type="slidenum">
              <a:rPr kumimoji="1" lang="ja-JP" altLang="en-US" smtClean="0"/>
              <a:t>3</a:t>
            </a:fld>
            <a:endParaRPr kumimoji="1" lang="ja-JP" altLang="en-US"/>
          </a:p>
        </p:txBody>
      </p:sp>
    </p:spTree>
    <p:extLst>
      <p:ext uri="{BB962C8B-B14F-4D97-AF65-F5344CB8AC3E}">
        <p14:creationId xmlns:p14="http://schemas.microsoft.com/office/powerpoint/2010/main" val="3802884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33A7D11-2E06-C247-8A2E-65E9EE3AC439}" type="slidenum">
              <a:rPr kumimoji="1" lang="ja-JP" altLang="en-US" smtClean="0"/>
              <a:t>4</a:t>
            </a:fld>
            <a:endParaRPr kumimoji="1" lang="ja-JP" altLang="en-US"/>
          </a:p>
        </p:txBody>
      </p:sp>
    </p:spTree>
    <p:extLst>
      <p:ext uri="{BB962C8B-B14F-4D97-AF65-F5344CB8AC3E}">
        <p14:creationId xmlns:p14="http://schemas.microsoft.com/office/powerpoint/2010/main" val="34313293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現状の問題点としては先ほどの</a:t>
            </a:r>
            <a:r>
              <a:rPr kumimoji="1" lang="en-US" altLang="ja-JP" dirty="0" smtClean="0"/>
              <a:t>VTR</a:t>
            </a:r>
            <a:r>
              <a:rPr kumimoji="1" lang="ja-JP" altLang="en-US" dirty="0" err="1" smtClean="0"/>
              <a:t>のように</a:t>
            </a:r>
            <a:r>
              <a:rPr kumimoji="1" lang="ja-JP" altLang="en-US" dirty="0" smtClean="0"/>
              <a:t>寝る前に計測の開始を忘れやすい</a:t>
            </a:r>
          </a:p>
          <a:p>
            <a:r>
              <a:rPr kumimoji="1" lang="ja-JP" altLang="en-US" dirty="0" smtClean="0"/>
              <a:t>というものがあります。</a:t>
            </a:r>
          </a:p>
          <a:p>
            <a:r>
              <a:rPr kumimoji="1" lang="ja-JP" altLang="en-US" dirty="0" smtClean="0"/>
              <a:t>計測することを頻繁に忘れてしまうと正しいデータが取れなくなってしまうので</a:t>
            </a:r>
          </a:p>
          <a:p>
            <a:r>
              <a:rPr kumimoji="1" lang="ja-JP" altLang="en-US" dirty="0" smtClean="0"/>
              <a:t>結局自分の睡眠のことがよく分からず、</a:t>
            </a:r>
          </a:p>
          <a:p>
            <a:r>
              <a:rPr kumimoji="1" lang="ja-JP" altLang="en-US" dirty="0" smtClean="0"/>
              <a:t>取っている意味を感じなくなり、続ける気をなくしてしまいます。</a:t>
            </a:r>
          </a:p>
          <a:p>
            <a:endParaRPr kumimoji="1" lang="ja-JP" altLang="en-US" dirty="0" smtClean="0"/>
          </a:p>
          <a:p>
            <a:r>
              <a:rPr kumimoji="1" lang="ja-JP" altLang="en-US" dirty="0" smtClean="0"/>
              <a:t>例えば・・・</a:t>
            </a:r>
          </a:p>
          <a:p>
            <a:r>
              <a:rPr kumimoji="1" lang="ja-JP" altLang="en-US" dirty="0" smtClean="0"/>
              <a:t>食生活のログであれば</a:t>
            </a:r>
          </a:p>
          <a:p>
            <a:r>
              <a:rPr kumimoji="1" lang="ja-JP" altLang="en-US" dirty="0" smtClean="0"/>
              <a:t>自炊するときは入力するのに</a:t>
            </a:r>
          </a:p>
          <a:p>
            <a:r>
              <a:rPr kumimoji="1" lang="ja-JP" altLang="en-US" dirty="0" smtClean="0"/>
              <a:t>飲み会に行ったり外食したりすると楽しくてついつい忘れがちになりますよね</a:t>
            </a:r>
          </a:p>
          <a:p>
            <a:r>
              <a:rPr kumimoji="1" lang="ja-JP" altLang="en-US" dirty="0" smtClean="0"/>
              <a:t>この時は</a:t>
            </a:r>
          </a:p>
          <a:p>
            <a:r>
              <a:rPr kumimoji="1" lang="ja-JP" altLang="en-US" dirty="0" smtClean="0"/>
              <a:t>食生活が乱れている時に入力ができなくて</a:t>
            </a:r>
          </a:p>
          <a:p>
            <a:r>
              <a:rPr kumimoji="1" lang="ja-JP" altLang="en-US" dirty="0" smtClean="0"/>
              <a:t>食生活が改善できませんよね</a:t>
            </a:r>
            <a:endParaRPr kumimoji="1" lang="ja-JP" altLang="en-US" dirty="0"/>
          </a:p>
        </p:txBody>
      </p:sp>
      <p:sp>
        <p:nvSpPr>
          <p:cNvPr id="4" name="スライド番号プレースホルダー 3"/>
          <p:cNvSpPr>
            <a:spLocks noGrp="1"/>
          </p:cNvSpPr>
          <p:nvPr>
            <p:ph type="sldNum" sz="quarter" idx="10"/>
          </p:nvPr>
        </p:nvSpPr>
        <p:spPr/>
        <p:txBody>
          <a:bodyPr/>
          <a:lstStyle/>
          <a:p>
            <a:fld id="{233A7D11-2E06-C247-8A2E-65E9EE3AC439}" type="slidenum">
              <a:rPr kumimoji="1" lang="ja-JP" altLang="en-US" smtClean="0"/>
              <a:t>5</a:t>
            </a:fld>
            <a:endParaRPr kumimoji="1" lang="ja-JP" altLang="en-US"/>
          </a:p>
        </p:txBody>
      </p:sp>
    </p:spTree>
    <p:extLst>
      <p:ext uri="{BB962C8B-B14F-4D97-AF65-F5344CB8AC3E}">
        <p14:creationId xmlns:p14="http://schemas.microsoft.com/office/powerpoint/2010/main" val="10442084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今回のプロジェクトでは計測を開始する操作を省くことで自動的に</a:t>
            </a:r>
          </a:p>
          <a:p>
            <a:r>
              <a:rPr kumimoji="1" lang="ja-JP" altLang="en-US" dirty="0" smtClean="0"/>
              <a:t>睡眠のログを取得するものを開発します。</a:t>
            </a:r>
          </a:p>
          <a:p>
            <a:endParaRPr kumimoji="1" lang="ja-JP" altLang="en-US" dirty="0" smtClean="0"/>
          </a:p>
          <a:p>
            <a:r>
              <a:rPr kumimoji="1" lang="ja-JP" altLang="en-US" dirty="0" smtClean="0"/>
              <a:t>具体的には・・・・・</a:t>
            </a:r>
          </a:p>
          <a:p>
            <a:r>
              <a:rPr kumimoji="1" lang="ja-JP" altLang="en-US" dirty="0" smtClean="0"/>
              <a:t>事前に設定したアラームの時間とセンシングデータから，</a:t>
            </a:r>
          </a:p>
          <a:p>
            <a:r>
              <a:rPr kumimoji="1" lang="ja-JP" altLang="en-US" dirty="0" smtClean="0"/>
              <a:t>就寝・起床を推測するという方法を取ります。</a:t>
            </a:r>
            <a:endParaRPr kumimoji="1" lang="ja-JP" altLang="en-US" dirty="0"/>
          </a:p>
        </p:txBody>
      </p:sp>
      <p:sp>
        <p:nvSpPr>
          <p:cNvPr id="4" name="スライド番号プレースホルダー 3"/>
          <p:cNvSpPr>
            <a:spLocks noGrp="1"/>
          </p:cNvSpPr>
          <p:nvPr>
            <p:ph type="sldNum" sz="quarter" idx="10"/>
          </p:nvPr>
        </p:nvSpPr>
        <p:spPr/>
        <p:txBody>
          <a:bodyPr/>
          <a:lstStyle/>
          <a:p>
            <a:fld id="{233A7D11-2E06-C247-8A2E-65E9EE3AC439}" type="slidenum">
              <a:rPr kumimoji="1" lang="ja-JP" altLang="en-US" smtClean="0"/>
              <a:t>6</a:t>
            </a:fld>
            <a:endParaRPr kumimoji="1" lang="ja-JP" altLang="en-US"/>
          </a:p>
        </p:txBody>
      </p:sp>
    </p:spTree>
    <p:extLst>
      <p:ext uri="{BB962C8B-B14F-4D97-AF65-F5344CB8AC3E}">
        <p14:creationId xmlns:p14="http://schemas.microsoft.com/office/powerpoint/2010/main" val="3019623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ja-JP" altLang="en-US" sz="1200" b="1" dirty="0" smtClean="0">
                <a:solidFill>
                  <a:schemeClr val="accent5">
                    <a:lumMod val="75000"/>
                  </a:schemeClr>
                </a:solidFill>
              </a:rPr>
              <a:t>まとめになります。</a:t>
            </a:r>
          </a:p>
          <a:p>
            <a:pPr marL="0" marR="0" indent="0" algn="l" defTabSz="457200" rtl="0" eaLnBrk="1" fontAlgn="auto" latinLnBrk="0" hangingPunct="1">
              <a:lnSpc>
                <a:spcPct val="100000"/>
              </a:lnSpc>
              <a:spcBef>
                <a:spcPts val="0"/>
              </a:spcBef>
              <a:spcAft>
                <a:spcPts val="0"/>
              </a:spcAft>
              <a:buClrTx/>
              <a:buSzTx/>
              <a:buFontTx/>
              <a:buNone/>
              <a:tabLst/>
              <a:defRPr/>
            </a:pPr>
            <a:r>
              <a:rPr lang="ja-JP" altLang="en-US" sz="1200" b="1" dirty="0" smtClean="0">
                <a:solidFill>
                  <a:schemeClr val="accent5">
                    <a:lumMod val="75000"/>
                  </a:schemeClr>
                </a:solidFill>
              </a:rPr>
              <a:t>このアプリケーションを利用すると</a:t>
            </a:r>
          </a:p>
          <a:p>
            <a:pPr marL="0" marR="0" indent="0" algn="l" defTabSz="457200" rtl="0" eaLnBrk="1" fontAlgn="auto" latinLnBrk="0" hangingPunct="1">
              <a:lnSpc>
                <a:spcPct val="100000"/>
              </a:lnSpc>
              <a:spcBef>
                <a:spcPts val="0"/>
              </a:spcBef>
              <a:spcAft>
                <a:spcPts val="0"/>
              </a:spcAft>
              <a:buClrTx/>
              <a:buSzTx/>
              <a:buFontTx/>
              <a:buNone/>
              <a:tabLst/>
              <a:defRPr/>
            </a:pPr>
            <a:r>
              <a:rPr lang="ja-JP" altLang="en-US" sz="1200" b="1" dirty="0" smtClean="0">
                <a:solidFill>
                  <a:schemeClr val="accent5">
                    <a:lumMod val="75000"/>
                  </a:schemeClr>
                </a:solidFill>
              </a:rPr>
              <a:t>計測が自動化されるので、使い続けるのが大変と感じていた人</a:t>
            </a:r>
          </a:p>
          <a:p>
            <a:pPr marL="0" marR="0" indent="0" algn="l" defTabSz="457200" rtl="0" eaLnBrk="1" fontAlgn="auto" latinLnBrk="0" hangingPunct="1">
              <a:lnSpc>
                <a:spcPct val="100000"/>
              </a:lnSpc>
              <a:spcBef>
                <a:spcPts val="0"/>
              </a:spcBef>
              <a:spcAft>
                <a:spcPts val="0"/>
              </a:spcAft>
              <a:buClrTx/>
              <a:buSzTx/>
              <a:buFontTx/>
              <a:buNone/>
              <a:tabLst/>
              <a:defRPr/>
            </a:pPr>
            <a:r>
              <a:rPr lang="ja-JP" altLang="en-US" sz="1200" b="1" dirty="0" smtClean="0">
                <a:solidFill>
                  <a:schemeClr val="accent5">
                    <a:lumMod val="75000"/>
                  </a:schemeClr>
                </a:solidFill>
              </a:rPr>
              <a:t>でも、手軽に睡眠の計測ができるようになります。</a:t>
            </a:r>
            <a:endParaRPr lang="ja-JP" altLang="en-US" sz="1200" b="1" dirty="0" smtClean="0">
              <a:solidFill>
                <a:schemeClr val="accent5">
                  <a:lumMod val="75000"/>
                </a:schemeClr>
              </a:solidFill>
            </a:endParaRPr>
          </a:p>
        </p:txBody>
      </p:sp>
      <p:sp>
        <p:nvSpPr>
          <p:cNvPr id="4" name="スライド番号プレースホルダー 3"/>
          <p:cNvSpPr>
            <a:spLocks noGrp="1"/>
          </p:cNvSpPr>
          <p:nvPr>
            <p:ph type="sldNum" sz="quarter" idx="10"/>
          </p:nvPr>
        </p:nvSpPr>
        <p:spPr/>
        <p:txBody>
          <a:bodyPr/>
          <a:lstStyle/>
          <a:p>
            <a:fld id="{233A7D11-2E06-C247-8A2E-65E9EE3AC439}" type="slidenum">
              <a:rPr kumimoji="1" lang="ja-JP" altLang="en-US" smtClean="0"/>
              <a:t>7</a:t>
            </a:fld>
            <a:endParaRPr kumimoji="1" lang="ja-JP" altLang="en-US"/>
          </a:p>
        </p:txBody>
      </p:sp>
    </p:spTree>
    <p:extLst>
      <p:ext uri="{BB962C8B-B14F-4D97-AF65-F5344CB8AC3E}">
        <p14:creationId xmlns:p14="http://schemas.microsoft.com/office/powerpoint/2010/main" val="1769699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ja-JP" altLang="en-US" dirty="0" smtClean="0"/>
              <a:t>既存のアプリと比較すると</a:t>
            </a:r>
          </a:p>
          <a:p>
            <a:pPr marL="0" marR="0" indent="0" algn="l" defTabSz="457200" rtl="0" eaLnBrk="1" fontAlgn="auto" latinLnBrk="0" hangingPunct="1">
              <a:lnSpc>
                <a:spcPct val="100000"/>
              </a:lnSpc>
              <a:spcBef>
                <a:spcPts val="0"/>
              </a:spcBef>
              <a:spcAft>
                <a:spcPts val="0"/>
              </a:spcAft>
              <a:buClrTx/>
              <a:buSzTx/>
              <a:buFontTx/>
              <a:buNone/>
              <a:tabLst/>
              <a:defRPr/>
            </a:pPr>
            <a:endParaRPr kumimoji="1" lang="ja-JP" alt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kumimoji="1" lang="ja-JP" altLang="en-US" dirty="0" smtClean="0"/>
              <a:t>設定は</a:t>
            </a:r>
          </a:p>
          <a:p>
            <a:pPr marL="0" marR="0" indent="0" algn="l" defTabSz="457200" rtl="0" eaLnBrk="1" fontAlgn="auto" latinLnBrk="0" hangingPunct="1">
              <a:lnSpc>
                <a:spcPct val="100000"/>
              </a:lnSpc>
              <a:spcBef>
                <a:spcPts val="0"/>
              </a:spcBef>
              <a:spcAft>
                <a:spcPts val="0"/>
              </a:spcAft>
              <a:buClrTx/>
              <a:buSzTx/>
              <a:buFontTx/>
              <a:buNone/>
              <a:tabLst/>
              <a:defRPr/>
            </a:pPr>
            <a:r>
              <a:rPr kumimoji="1" lang="ja-JP" altLang="en-US" dirty="0" smtClean="0"/>
              <a:t>計測は自動</a:t>
            </a:r>
          </a:p>
          <a:p>
            <a:pPr marL="0" marR="0" indent="0" algn="l" defTabSz="457200" rtl="0" eaLnBrk="1" fontAlgn="auto" latinLnBrk="0" hangingPunct="1">
              <a:lnSpc>
                <a:spcPct val="100000"/>
              </a:lnSpc>
              <a:spcBef>
                <a:spcPts val="0"/>
              </a:spcBef>
              <a:spcAft>
                <a:spcPts val="0"/>
              </a:spcAft>
              <a:buClrTx/>
              <a:buSzTx/>
              <a:buFontTx/>
              <a:buNone/>
              <a:tabLst/>
              <a:defRPr/>
            </a:pPr>
            <a:r>
              <a:rPr kumimoji="1" lang="ja-JP" altLang="en-US" dirty="0" smtClean="0"/>
              <a:t>当然データは閲覧することができます。</a:t>
            </a:r>
          </a:p>
          <a:p>
            <a:pPr marL="0" marR="0" indent="0" algn="l" defTabSz="457200" rtl="0" eaLnBrk="1" fontAlgn="auto" latinLnBrk="0" hangingPunct="1">
              <a:lnSpc>
                <a:spcPct val="100000"/>
              </a:lnSpc>
              <a:spcBef>
                <a:spcPts val="0"/>
              </a:spcBef>
              <a:spcAft>
                <a:spcPts val="0"/>
              </a:spcAft>
              <a:buClrTx/>
              <a:buSzTx/>
              <a:buFontTx/>
              <a:buNone/>
              <a:tabLst/>
              <a:defRPr/>
            </a:pPr>
            <a:endParaRPr kumimoji="1" lang="ja-JP" altLang="en-US" dirty="0" smtClean="0"/>
          </a:p>
        </p:txBody>
      </p:sp>
      <p:sp>
        <p:nvSpPr>
          <p:cNvPr id="4" name="スライド番号プレースホルダー 3"/>
          <p:cNvSpPr>
            <a:spLocks noGrp="1"/>
          </p:cNvSpPr>
          <p:nvPr>
            <p:ph type="sldNum" sz="quarter" idx="10"/>
          </p:nvPr>
        </p:nvSpPr>
        <p:spPr/>
        <p:txBody>
          <a:bodyPr/>
          <a:lstStyle/>
          <a:p>
            <a:fld id="{233A7D11-2E06-C247-8A2E-65E9EE3AC439}" type="slidenum">
              <a:rPr kumimoji="1" lang="ja-JP" altLang="en-US" smtClean="0"/>
              <a:t>8</a:t>
            </a:fld>
            <a:endParaRPr kumimoji="1" lang="ja-JP" altLang="en-US"/>
          </a:p>
        </p:txBody>
      </p:sp>
    </p:spTree>
    <p:extLst>
      <p:ext uri="{BB962C8B-B14F-4D97-AF65-F5344CB8AC3E}">
        <p14:creationId xmlns:p14="http://schemas.microsoft.com/office/powerpoint/2010/main" val="37670709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73F4FC1F-5D30-0E46-9198-5DC09F6A3407}" type="datetime1">
              <a:rPr kumimoji="1" lang="ja-JP" altLang="en-US" smtClean="0"/>
              <a:t>2015/8/24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3E4AAA4-6363-4581-962D-1ACCC2D600C5}" type="slidenum">
              <a:rPr lang="en-US" smtClean="0"/>
              <a:t>‹#›</a:t>
            </a:fld>
            <a:endParaRPr lang="en-US"/>
          </a:p>
        </p:txBody>
      </p:sp>
    </p:spTree>
    <p:extLst>
      <p:ext uri="{BB962C8B-B14F-4D97-AF65-F5344CB8AC3E}">
        <p14:creationId xmlns:p14="http://schemas.microsoft.com/office/powerpoint/2010/main" val="2485039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1B979DE6-635E-8A44-8B80-E4A98CDB116B}" type="datetime1">
              <a:rPr kumimoji="1" lang="ja-JP" altLang="en-US" smtClean="0"/>
              <a:t>2015/8/24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1B1C7054-989F-294B-9A06-8C08C85C5FCA}" type="slidenum">
              <a:rPr kumimoji="1" lang="ja-JP" altLang="en-US" smtClean="0"/>
              <a:t>‹#›</a:t>
            </a:fld>
            <a:endParaRPr kumimoji="1" lang="ja-JP" altLang="en-US"/>
          </a:p>
        </p:txBody>
      </p:sp>
    </p:spTree>
    <p:extLst>
      <p:ext uri="{BB962C8B-B14F-4D97-AF65-F5344CB8AC3E}">
        <p14:creationId xmlns:p14="http://schemas.microsoft.com/office/powerpoint/2010/main" val="3238059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8DA7F50-D7B9-BE4C-A318-DD412F94A32D}" type="datetime1">
              <a:rPr kumimoji="1" lang="ja-JP" altLang="en-US" smtClean="0"/>
              <a:t>2015/8/24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1B1C7054-989F-294B-9A06-8C08C85C5FCA}" type="slidenum">
              <a:rPr kumimoji="1" lang="ja-JP" altLang="en-US" smtClean="0"/>
              <a:t>‹#›</a:t>
            </a:fld>
            <a:endParaRPr kumimoji="1" lang="ja-JP" altLang="en-US"/>
          </a:p>
        </p:txBody>
      </p:sp>
    </p:spTree>
    <p:extLst>
      <p:ext uri="{BB962C8B-B14F-4D97-AF65-F5344CB8AC3E}">
        <p14:creationId xmlns:p14="http://schemas.microsoft.com/office/powerpoint/2010/main" val="37336860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369BE161-7A14-AB43-B8A3-1C01CF8D8670}" type="datetime1">
              <a:rPr kumimoji="1" lang="ja-JP" altLang="en-US" smtClean="0"/>
              <a:t>2015/8/24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1B1C7054-989F-294B-9A06-8C08C85C5FCA}" type="slidenum">
              <a:rPr kumimoji="1" lang="ja-JP" altLang="en-US" smtClean="0"/>
              <a:t>‹#›</a:t>
            </a:fld>
            <a:endParaRPr kumimoji="1" lang="ja-JP" altLang="en-US"/>
          </a:p>
        </p:txBody>
      </p:sp>
    </p:spTree>
    <p:extLst>
      <p:ext uri="{BB962C8B-B14F-4D97-AF65-F5344CB8AC3E}">
        <p14:creationId xmlns:p14="http://schemas.microsoft.com/office/powerpoint/2010/main" val="3492473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EE50B9B7-0833-4E4C-B259-FE75F4E7D616}" type="datetime1">
              <a:rPr kumimoji="1" lang="ja-JP" altLang="en-US" smtClean="0"/>
              <a:t>2015/8/24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1B1C7054-989F-294B-9A06-8C08C85C5FCA}" type="slidenum">
              <a:rPr kumimoji="1" lang="ja-JP" altLang="en-US" smtClean="0"/>
              <a:t>‹#›</a:t>
            </a:fld>
            <a:endParaRPr kumimoji="1" lang="ja-JP" altLang="en-US"/>
          </a:p>
        </p:txBody>
      </p:sp>
    </p:spTree>
    <p:extLst>
      <p:ext uri="{BB962C8B-B14F-4D97-AF65-F5344CB8AC3E}">
        <p14:creationId xmlns:p14="http://schemas.microsoft.com/office/powerpoint/2010/main" val="32911961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FA0C6DD5-E615-7546-9A05-86E6B1CD38B7}" type="datetime1">
              <a:rPr kumimoji="1" lang="ja-JP" altLang="en-US" smtClean="0"/>
              <a:t>2015/8/24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1B1C7054-989F-294B-9A06-8C08C85C5FCA}" type="slidenum">
              <a:rPr kumimoji="1" lang="ja-JP" altLang="en-US" smtClean="0"/>
              <a:t>‹#›</a:t>
            </a:fld>
            <a:endParaRPr kumimoji="1" lang="ja-JP" altLang="en-US"/>
          </a:p>
        </p:txBody>
      </p:sp>
    </p:spTree>
    <p:extLst>
      <p:ext uri="{BB962C8B-B14F-4D97-AF65-F5344CB8AC3E}">
        <p14:creationId xmlns:p14="http://schemas.microsoft.com/office/powerpoint/2010/main" val="3443263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3D6D2E4C-E6F2-0344-8343-1453F0681245}" type="datetime1">
              <a:rPr kumimoji="1" lang="ja-JP" altLang="en-US" smtClean="0"/>
              <a:t>2015/8/24</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1B1C7054-989F-294B-9A06-8C08C85C5FCA}" type="slidenum">
              <a:rPr kumimoji="1" lang="ja-JP" altLang="en-US" smtClean="0"/>
              <a:t>‹#›</a:t>
            </a:fld>
            <a:endParaRPr kumimoji="1" lang="ja-JP" altLang="en-US"/>
          </a:p>
        </p:txBody>
      </p:sp>
    </p:spTree>
    <p:extLst>
      <p:ext uri="{BB962C8B-B14F-4D97-AF65-F5344CB8AC3E}">
        <p14:creationId xmlns:p14="http://schemas.microsoft.com/office/powerpoint/2010/main" val="3037396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D1E14B31-D235-E943-9A04-93C7C85DAC18}" type="datetime1">
              <a:rPr kumimoji="1" lang="ja-JP" altLang="en-US" smtClean="0"/>
              <a:t>2015/8/24</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1B1C7054-989F-294B-9A06-8C08C85C5FCA}" type="slidenum">
              <a:rPr kumimoji="1" lang="ja-JP" altLang="en-US" smtClean="0"/>
              <a:t>‹#›</a:t>
            </a:fld>
            <a:endParaRPr kumimoji="1" lang="ja-JP" altLang="en-US"/>
          </a:p>
        </p:txBody>
      </p:sp>
    </p:spTree>
    <p:extLst>
      <p:ext uri="{BB962C8B-B14F-4D97-AF65-F5344CB8AC3E}">
        <p14:creationId xmlns:p14="http://schemas.microsoft.com/office/powerpoint/2010/main" val="3637717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5964BEE-951E-C748-AB53-7F9A65E80719}" type="datetime1">
              <a:rPr kumimoji="1" lang="ja-JP" altLang="en-US" smtClean="0"/>
              <a:t>2015/8/24</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1B1C7054-989F-294B-9A06-8C08C85C5FCA}" type="slidenum">
              <a:rPr kumimoji="1" lang="ja-JP" altLang="en-US" smtClean="0"/>
              <a:t>‹#›</a:t>
            </a:fld>
            <a:endParaRPr kumimoji="1" lang="ja-JP" altLang="en-US"/>
          </a:p>
        </p:txBody>
      </p:sp>
    </p:spTree>
    <p:extLst>
      <p:ext uri="{BB962C8B-B14F-4D97-AF65-F5344CB8AC3E}">
        <p14:creationId xmlns:p14="http://schemas.microsoft.com/office/powerpoint/2010/main" val="4224233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A73E326A-F6C7-8D4C-9266-B018F0241C5D}" type="datetime1">
              <a:rPr kumimoji="1" lang="ja-JP" altLang="en-US" smtClean="0"/>
              <a:t>2015/8/24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1B1C7054-989F-294B-9A06-8C08C85C5FCA}" type="slidenum">
              <a:rPr kumimoji="1" lang="ja-JP" altLang="en-US" smtClean="0"/>
              <a:t>‹#›</a:t>
            </a:fld>
            <a:endParaRPr kumimoji="1" lang="ja-JP" altLang="en-US"/>
          </a:p>
        </p:txBody>
      </p:sp>
    </p:spTree>
    <p:extLst>
      <p:ext uri="{BB962C8B-B14F-4D97-AF65-F5344CB8AC3E}">
        <p14:creationId xmlns:p14="http://schemas.microsoft.com/office/powerpoint/2010/main" val="1383873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D9628649-5D22-0B45-B1BB-4104E8F38EBE}" type="datetime1">
              <a:rPr kumimoji="1" lang="ja-JP" altLang="en-US" smtClean="0"/>
              <a:t>2015/8/24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1B1C7054-989F-294B-9A06-8C08C85C5FCA}" type="slidenum">
              <a:rPr kumimoji="1" lang="ja-JP" altLang="en-US" smtClean="0"/>
              <a:t>‹#›</a:t>
            </a:fld>
            <a:endParaRPr kumimoji="1" lang="ja-JP" altLang="en-US"/>
          </a:p>
        </p:txBody>
      </p:sp>
    </p:spTree>
    <p:extLst>
      <p:ext uri="{BB962C8B-B14F-4D97-AF65-F5344CB8AC3E}">
        <p14:creationId xmlns:p14="http://schemas.microsoft.com/office/powerpoint/2010/main" val="2826979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メイリオ"/>
                <a:ea typeface="メイリオ"/>
                <a:cs typeface="メイリオ"/>
              </a:defRPr>
            </a:lvl1pPr>
          </a:lstStyle>
          <a:p>
            <a:fld id="{D69F5E70-B053-BD4B-9318-2F72F7ED6663}" type="datetime1">
              <a:rPr lang="ja-JP" altLang="en-US" smtClean="0"/>
              <a:t>2015/8/24</a:t>
            </a:fld>
            <a:endParaRPr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メイリオ"/>
                <a:ea typeface="メイリオ"/>
                <a:cs typeface="メイリオ"/>
              </a:defRPr>
            </a:lvl1pPr>
          </a:lstStyle>
          <a:p>
            <a:endParaRPr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メイリオ"/>
                <a:ea typeface="メイリオ"/>
                <a:cs typeface="メイリオ"/>
              </a:defRPr>
            </a:lvl1pPr>
          </a:lstStyle>
          <a:p>
            <a:fld id="{1B1C7054-989F-294B-9A06-8C08C85C5FCA}" type="slidenum">
              <a:rPr lang="ja-JP" altLang="en-US" smtClean="0"/>
              <a:pPr/>
              <a:t>‹#›</a:t>
            </a:fld>
            <a:endParaRPr lang="ja-JP" altLang="en-US"/>
          </a:p>
        </p:txBody>
      </p:sp>
      <p:pic>
        <p:nvPicPr>
          <p:cNvPr id="8" name="図 7" descr="スライド背景_.pn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196044337"/>
      </p:ext>
    </p:extLst>
  </p:cSld>
  <p:clrMap bg1="lt1" tx1="dk1" bg2="lt2" tx2="dk2" accent1="accent1" accent2="accent2" accent3="accent3" accent4="accent4" accent5="accent5" accent6="accent6" hlink="hlink" folHlink="folHlink"/>
  <p:sldLayoutIdLst>
    <p:sldLayoutId id="2147483830" r:id="rId1"/>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Lst>
  <p:hf hdr="0" ftr="0" dt="0"/>
  <p:txStyles>
    <p:titleStyle>
      <a:lvl1pPr algn="ctr" defTabSz="457200" rtl="0" eaLnBrk="1" latinLnBrk="0" hangingPunct="1">
        <a:spcBef>
          <a:spcPct val="0"/>
        </a:spcBef>
        <a:buNone/>
        <a:defRPr kumimoji="1" sz="4400" kern="1200">
          <a:solidFill>
            <a:schemeClr val="tx1"/>
          </a:solidFill>
          <a:latin typeface="メイリオ"/>
          <a:ea typeface="メイリオ"/>
          <a:cs typeface="メイリオ"/>
        </a:defRPr>
      </a:lvl1pPr>
    </p:titleStyle>
    <p:bodyStyle>
      <a:lvl1pPr marL="342900" indent="-342900" algn="l" defTabSz="457200" rtl="0" eaLnBrk="1" latinLnBrk="0" hangingPunct="1">
        <a:spcBef>
          <a:spcPct val="20000"/>
        </a:spcBef>
        <a:buFont typeface="Arial"/>
        <a:buChar char="•"/>
        <a:defRPr kumimoji="1" sz="3200" kern="1200">
          <a:solidFill>
            <a:schemeClr val="tx1"/>
          </a:solidFill>
          <a:latin typeface="メイリオ"/>
          <a:ea typeface="メイリオ"/>
          <a:cs typeface="メイリオ"/>
        </a:defRPr>
      </a:lvl1pPr>
      <a:lvl2pPr marL="742950" indent="-285750" algn="l" defTabSz="457200" rtl="0" eaLnBrk="1" latinLnBrk="0" hangingPunct="1">
        <a:spcBef>
          <a:spcPct val="20000"/>
        </a:spcBef>
        <a:buFont typeface="Arial"/>
        <a:buChar char="–"/>
        <a:defRPr kumimoji="1" sz="2800" kern="1200">
          <a:solidFill>
            <a:schemeClr val="tx1"/>
          </a:solidFill>
          <a:latin typeface="メイリオ"/>
          <a:ea typeface="メイリオ"/>
          <a:cs typeface="メイリオ"/>
        </a:defRPr>
      </a:lvl2pPr>
      <a:lvl3pPr marL="1143000" indent="-228600" algn="l" defTabSz="457200" rtl="0" eaLnBrk="1" latinLnBrk="0" hangingPunct="1">
        <a:spcBef>
          <a:spcPct val="20000"/>
        </a:spcBef>
        <a:buFont typeface="Arial"/>
        <a:buChar char="•"/>
        <a:defRPr kumimoji="1" sz="2400" kern="1200">
          <a:solidFill>
            <a:schemeClr val="tx1"/>
          </a:solidFill>
          <a:latin typeface="メイリオ"/>
          <a:ea typeface="メイリオ"/>
          <a:cs typeface="メイリオ"/>
        </a:defRPr>
      </a:lvl3pPr>
      <a:lvl4pPr marL="1600200" indent="-228600" algn="l" defTabSz="457200" rtl="0" eaLnBrk="1" latinLnBrk="0" hangingPunct="1">
        <a:spcBef>
          <a:spcPct val="20000"/>
        </a:spcBef>
        <a:buFont typeface="Arial"/>
        <a:buChar char="–"/>
        <a:defRPr kumimoji="1" sz="2000" kern="1200">
          <a:solidFill>
            <a:schemeClr val="tx1"/>
          </a:solidFill>
          <a:latin typeface="メイリオ"/>
          <a:ea typeface="メイリオ"/>
          <a:cs typeface="メイリオ"/>
        </a:defRPr>
      </a:lvl4pPr>
      <a:lvl5pPr marL="2057400" indent="-228600" algn="l" defTabSz="457200" rtl="0" eaLnBrk="1" latinLnBrk="0" hangingPunct="1">
        <a:spcBef>
          <a:spcPct val="20000"/>
        </a:spcBef>
        <a:buFont typeface="Arial"/>
        <a:buChar char="»"/>
        <a:defRPr kumimoji="1" sz="2000" kern="1200">
          <a:solidFill>
            <a:schemeClr val="tx1"/>
          </a:solidFill>
          <a:latin typeface="メイリオ"/>
          <a:ea typeface="メイリオ"/>
          <a:cs typeface="メイリオ"/>
        </a:defRPr>
      </a:lvl5pPr>
      <a:lvl6pPr marL="25146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kumimoji="1" sz="2000" kern="1200">
          <a:solidFill>
            <a:schemeClr val="tx1"/>
          </a:solidFill>
          <a:latin typeface="+mn-lt"/>
          <a:ea typeface="+mn-ea"/>
          <a:cs typeface="+mn-cs"/>
        </a:defRPr>
      </a:lvl9pPr>
    </p:bodyStyle>
    <p:otherStyle>
      <a:defPPr>
        <a:defRPr lang="ja-JP"/>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ormAutofit/>
          </a:bodyPr>
          <a:lstStyle/>
          <a:p>
            <a:r>
              <a:rPr kumimoji="1" lang="ja-JP" altLang="en-US" sz="6000" b="1" dirty="0" smtClean="0">
                <a:solidFill>
                  <a:srgbClr val="376092"/>
                </a:solidFill>
              </a:rPr>
              <a:t>睡眠ログ</a:t>
            </a:r>
            <a:endParaRPr kumimoji="1" lang="ja-JP" altLang="en-US" sz="6000" b="1" dirty="0">
              <a:solidFill>
                <a:srgbClr val="376092"/>
              </a:solidFill>
            </a:endParaRPr>
          </a:p>
        </p:txBody>
      </p:sp>
      <p:sp>
        <p:nvSpPr>
          <p:cNvPr id="3" name="サブタイトル 2"/>
          <p:cNvSpPr>
            <a:spLocks noGrp="1"/>
          </p:cNvSpPr>
          <p:nvPr>
            <p:ph type="subTitle" idx="1"/>
          </p:nvPr>
        </p:nvSpPr>
        <p:spPr/>
        <p:txBody>
          <a:bodyPr>
            <a:normAutofit fontScale="85000" lnSpcReduction="20000"/>
          </a:bodyPr>
          <a:lstStyle/>
          <a:p>
            <a:r>
              <a:rPr kumimoji="1" lang="ja-JP" altLang="en-US" dirty="0" smtClean="0">
                <a:solidFill>
                  <a:schemeClr val="tx1"/>
                </a:solidFill>
              </a:rPr>
              <a:t>フレンドリー</a:t>
            </a:r>
            <a:endParaRPr kumimoji="1" lang="en-US" altLang="ja-JP" dirty="0" smtClean="0">
              <a:solidFill>
                <a:schemeClr val="tx1"/>
              </a:solidFill>
            </a:endParaRPr>
          </a:p>
          <a:p>
            <a:r>
              <a:rPr lang="ja-JP" altLang="en-US" dirty="0" smtClean="0">
                <a:solidFill>
                  <a:schemeClr val="tx1"/>
                </a:solidFill>
              </a:rPr>
              <a:t>小澤宗馬　金岡優奈</a:t>
            </a:r>
            <a:endParaRPr lang="en-US" altLang="ja-JP" dirty="0" smtClean="0">
              <a:solidFill>
                <a:schemeClr val="tx1"/>
              </a:solidFill>
            </a:endParaRPr>
          </a:p>
          <a:p>
            <a:r>
              <a:rPr lang="ja-JP" altLang="en-US" dirty="0" smtClean="0">
                <a:solidFill>
                  <a:schemeClr val="tx1"/>
                </a:solidFill>
              </a:rPr>
              <a:t>　褚朝奕　鶴見昂希</a:t>
            </a:r>
            <a:endParaRPr lang="en-US" altLang="ja-JP" dirty="0" smtClean="0">
              <a:solidFill>
                <a:schemeClr val="tx1"/>
              </a:solidFill>
            </a:endParaRPr>
          </a:p>
          <a:p>
            <a:r>
              <a:rPr lang="ja-JP" altLang="en-US" dirty="0" smtClean="0">
                <a:solidFill>
                  <a:schemeClr val="tx1"/>
                </a:solidFill>
              </a:rPr>
              <a:t>　篠塚千愛　丸山</a:t>
            </a:r>
            <a:r>
              <a:rPr lang="ja-JP" altLang="en-US" dirty="0">
                <a:solidFill>
                  <a:schemeClr val="tx1"/>
                </a:solidFill>
              </a:rPr>
              <a:t>翔</a:t>
            </a:r>
            <a:r>
              <a:rPr lang="ja-JP" altLang="en-US" dirty="0" smtClean="0">
                <a:solidFill>
                  <a:schemeClr val="tx1"/>
                </a:solidFill>
              </a:rPr>
              <a:t>太郎</a:t>
            </a:r>
            <a:endParaRPr kumimoji="1" lang="ja-JP" altLang="en-US" dirty="0">
              <a:solidFill>
                <a:schemeClr val="tx1"/>
              </a:solidFill>
            </a:endParaRPr>
          </a:p>
        </p:txBody>
      </p:sp>
      <p:sp>
        <p:nvSpPr>
          <p:cNvPr id="6" name="テキスト ボックス 5"/>
          <p:cNvSpPr txBox="1"/>
          <p:nvPr/>
        </p:nvSpPr>
        <p:spPr>
          <a:xfrm rot="1383033">
            <a:off x="2599791" y="697656"/>
            <a:ext cx="1581150" cy="369332"/>
          </a:xfrm>
          <a:prstGeom prst="rect">
            <a:avLst/>
          </a:prstGeom>
          <a:noFill/>
        </p:spPr>
        <p:txBody>
          <a:bodyPr wrap="square" rtlCol="0">
            <a:spAutoFit/>
          </a:bodyPr>
          <a:lstStyle/>
          <a:p>
            <a:r>
              <a:rPr lang="el-GR" altLang="ja-JP" dirty="0">
                <a:solidFill>
                  <a:schemeClr val="tx1">
                    <a:lumMod val="65000"/>
                    <a:lumOff val="35000"/>
                  </a:schemeClr>
                </a:solidFill>
              </a:rPr>
              <a:t>( ˘ω˘)</a:t>
            </a:r>
            <a:r>
              <a:rPr lang="ja-JP" altLang="el-GR" dirty="0">
                <a:solidFill>
                  <a:schemeClr val="tx1">
                    <a:lumMod val="65000"/>
                    <a:lumOff val="35000"/>
                  </a:schemeClr>
                </a:solidFill>
              </a:rPr>
              <a:t>ｽﾔｧ</a:t>
            </a:r>
            <a:r>
              <a:rPr lang="el-GR" altLang="ja-JP" dirty="0">
                <a:solidFill>
                  <a:schemeClr val="tx1">
                    <a:lumMod val="65000"/>
                    <a:lumOff val="35000"/>
                  </a:schemeClr>
                </a:solidFill>
              </a:rPr>
              <a:t>…</a:t>
            </a:r>
            <a:endParaRPr kumimoji="1" lang="ja-JP" altLang="en-US" dirty="0">
              <a:solidFill>
                <a:schemeClr val="tx1">
                  <a:lumMod val="65000"/>
                  <a:lumOff val="35000"/>
                </a:schemeClr>
              </a:solidFill>
            </a:endParaRPr>
          </a:p>
        </p:txBody>
      </p:sp>
      <p:sp>
        <p:nvSpPr>
          <p:cNvPr id="7" name="テキスト ボックス 6"/>
          <p:cNvSpPr txBox="1"/>
          <p:nvPr/>
        </p:nvSpPr>
        <p:spPr>
          <a:xfrm rot="13455597">
            <a:off x="6468440" y="600759"/>
            <a:ext cx="1581150" cy="400110"/>
          </a:xfrm>
          <a:prstGeom prst="rect">
            <a:avLst/>
          </a:prstGeom>
          <a:noFill/>
        </p:spPr>
        <p:txBody>
          <a:bodyPr wrap="square" rtlCol="0">
            <a:spAutoFit/>
          </a:bodyPr>
          <a:lstStyle/>
          <a:p>
            <a:r>
              <a:rPr lang="el-GR" altLang="ja-JP" sz="2000" dirty="0">
                <a:solidFill>
                  <a:schemeClr val="tx2">
                    <a:lumMod val="40000"/>
                    <a:lumOff val="60000"/>
                  </a:schemeClr>
                </a:solidFill>
              </a:rPr>
              <a:t>( ˘ω˘)</a:t>
            </a:r>
            <a:r>
              <a:rPr lang="ja-JP" altLang="el-GR" sz="2000" dirty="0">
                <a:solidFill>
                  <a:schemeClr val="tx2">
                    <a:lumMod val="40000"/>
                    <a:lumOff val="60000"/>
                  </a:schemeClr>
                </a:solidFill>
              </a:rPr>
              <a:t>ｽﾔｧ</a:t>
            </a:r>
            <a:r>
              <a:rPr lang="el-GR" altLang="ja-JP" sz="2000" dirty="0">
                <a:solidFill>
                  <a:schemeClr val="tx2">
                    <a:lumMod val="40000"/>
                    <a:lumOff val="60000"/>
                  </a:schemeClr>
                </a:solidFill>
              </a:rPr>
              <a:t>…</a:t>
            </a:r>
            <a:endParaRPr kumimoji="1" lang="ja-JP" altLang="en-US" sz="2000" dirty="0">
              <a:solidFill>
                <a:schemeClr val="tx2">
                  <a:lumMod val="40000"/>
                  <a:lumOff val="60000"/>
                </a:schemeClr>
              </a:solidFill>
            </a:endParaRPr>
          </a:p>
        </p:txBody>
      </p:sp>
      <p:sp>
        <p:nvSpPr>
          <p:cNvPr id="9" name="テキスト ボックス 8"/>
          <p:cNvSpPr txBox="1"/>
          <p:nvPr/>
        </p:nvSpPr>
        <p:spPr>
          <a:xfrm rot="524912">
            <a:off x="495921" y="5407967"/>
            <a:ext cx="2254830" cy="461665"/>
          </a:xfrm>
          <a:prstGeom prst="rect">
            <a:avLst/>
          </a:prstGeom>
          <a:noFill/>
        </p:spPr>
        <p:txBody>
          <a:bodyPr wrap="square" rtlCol="0">
            <a:spAutoFit/>
          </a:bodyPr>
          <a:lstStyle/>
          <a:p>
            <a:r>
              <a:rPr lang="el-GR" altLang="ja-JP" sz="2400" dirty="0" smtClean="0"/>
              <a:t>( ˘ω˘)</a:t>
            </a:r>
            <a:r>
              <a:rPr lang="ja-JP" altLang="el-GR" sz="2400" dirty="0" smtClean="0"/>
              <a:t>ｽﾔｧ</a:t>
            </a:r>
            <a:r>
              <a:rPr lang="el-GR" altLang="ja-JP" sz="2400" dirty="0" smtClean="0"/>
              <a:t>…</a:t>
            </a:r>
            <a:endParaRPr lang="en-US" altLang="ja-JP" sz="2400" dirty="0" smtClean="0"/>
          </a:p>
        </p:txBody>
      </p:sp>
      <p:sp>
        <p:nvSpPr>
          <p:cNvPr id="12" name="テキスト ボックス 11"/>
          <p:cNvSpPr txBox="1"/>
          <p:nvPr/>
        </p:nvSpPr>
        <p:spPr>
          <a:xfrm rot="19435150">
            <a:off x="7097413" y="5353716"/>
            <a:ext cx="2114211" cy="461665"/>
          </a:xfrm>
          <a:prstGeom prst="rect">
            <a:avLst/>
          </a:prstGeom>
          <a:noFill/>
        </p:spPr>
        <p:txBody>
          <a:bodyPr wrap="square" rtlCol="0">
            <a:spAutoFit/>
          </a:bodyPr>
          <a:lstStyle/>
          <a:p>
            <a:r>
              <a:rPr lang="el-GR" altLang="ja-JP" sz="2400" dirty="0"/>
              <a:t>( ˘ω˘)</a:t>
            </a:r>
            <a:r>
              <a:rPr lang="ja-JP" altLang="el-GR" sz="2400" dirty="0"/>
              <a:t>ｽﾔｧ</a:t>
            </a:r>
            <a:r>
              <a:rPr lang="el-GR" altLang="ja-JP" sz="2400" dirty="0"/>
              <a:t>…</a:t>
            </a:r>
            <a:endParaRPr kumimoji="1" lang="ja-JP" altLang="en-US" sz="2400" dirty="0"/>
          </a:p>
        </p:txBody>
      </p:sp>
      <p:sp>
        <p:nvSpPr>
          <p:cNvPr id="13" name="スライド番号プレースホルダー 12"/>
          <p:cNvSpPr>
            <a:spLocks noGrp="1"/>
          </p:cNvSpPr>
          <p:nvPr>
            <p:ph type="sldNum" sz="quarter" idx="12"/>
          </p:nvPr>
        </p:nvSpPr>
        <p:spPr/>
        <p:txBody>
          <a:bodyPr/>
          <a:lstStyle/>
          <a:p>
            <a:fld id="{93E4AAA4-6363-4581-962D-1ACCC2D600C5}" type="slidenum">
              <a:rPr lang="en-US" smtClean="0"/>
              <a:t>1</a:t>
            </a:fld>
            <a:endParaRPr lang="en-US"/>
          </a:p>
        </p:txBody>
      </p:sp>
      <p:sp>
        <p:nvSpPr>
          <p:cNvPr id="14" name="テキスト ボックス 13"/>
          <p:cNvSpPr txBox="1"/>
          <p:nvPr/>
        </p:nvSpPr>
        <p:spPr>
          <a:xfrm rot="20914891">
            <a:off x="505211" y="1756134"/>
            <a:ext cx="2688001" cy="584776"/>
          </a:xfrm>
          <a:prstGeom prst="rect">
            <a:avLst/>
          </a:prstGeom>
          <a:noFill/>
        </p:spPr>
        <p:txBody>
          <a:bodyPr wrap="square" rtlCol="0">
            <a:spAutoFit/>
          </a:bodyPr>
          <a:lstStyle/>
          <a:p>
            <a:r>
              <a:rPr lang="el-GR" altLang="ja-JP" sz="3200" dirty="0" smtClean="0">
                <a:solidFill>
                  <a:schemeClr val="accent1">
                    <a:lumMod val="75000"/>
                  </a:schemeClr>
                </a:solidFill>
              </a:rPr>
              <a:t>( ˘ω˘)</a:t>
            </a:r>
            <a:r>
              <a:rPr lang="ja-JP" altLang="el-GR" sz="3200" dirty="0" smtClean="0">
                <a:solidFill>
                  <a:schemeClr val="accent1">
                    <a:lumMod val="75000"/>
                  </a:schemeClr>
                </a:solidFill>
              </a:rPr>
              <a:t>ｽﾔｧ</a:t>
            </a:r>
            <a:r>
              <a:rPr lang="el-GR" altLang="ja-JP" sz="3200" dirty="0" smtClean="0">
                <a:solidFill>
                  <a:schemeClr val="accent1">
                    <a:lumMod val="75000"/>
                  </a:schemeClr>
                </a:solidFill>
              </a:rPr>
              <a:t>…</a:t>
            </a:r>
            <a:endParaRPr lang="en-US" altLang="ja-JP" sz="3200" dirty="0" smtClean="0">
              <a:solidFill>
                <a:schemeClr val="accent1">
                  <a:lumMod val="75000"/>
                </a:schemeClr>
              </a:solidFill>
            </a:endParaRPr>
          </a:p>
        </p:txBody>
      </p:sp>
      <p:sp>
        <p:nvSpPr>
          <p:cNvPr id="15" name="テキスト ボックス 14"/>
          <p:cNvSpPr txBox="1"/>
          <p:nvPr/>
        </p:nvSpPr>
        <p:spPr>
          <a:xfrm rot="2832931">
            <a:off x="5789239" y="3707091"/>
            <a:ext cx="1054824" cy="307777"/>
          </a:xfrm>
          <a:prstGeom prst="rect">
            <a:avLst/>
          </a:prstGeom>
          <a:noFill/>
        </p:spPr>
        <p:txBody>
          <a:bodyPr wrap="square" rtlCol="0">
            <a:spAutoFit/>
          </a:bodyPr>
          <a:lstStyle/>
          <a:p>
            <a:r>
              <a:rPr lang="el-GR" altLang="ja-JP" sz="1400" dirty="0" smtClean="0">
                <a:solidFill>
                  <a:schemeClr val="bg1">
                    <a:lumMod val="75000"/>
                  </a:schemeClr>
                </a:solidFill>
              </a:rPr>
              <a:t>( ˘ω˘)</a:t>
            </a:r>
            <a:r>
              <a:rPr lang="ja-JP" altLang="el-GR" sz="1400" dirty="0" smtClean="0">
                <a:solidFill>
                  <a:schemeClr val="bg1">
                    <a:lumMod val="75000"/>
                  </a:schemeClr>
                </a:solidFill>
              </a:rPr>
              <a:t>ｽﾔｧ</a:t>
            </a:r>
            <a:r>
              <a:rPr lang="el-GR" altLang="ja-JP" sz="1400" dirty="0" smtClean="0">
                <a:solidFill>
                  <a:schemeClr val="bg1">
                    <a:lumMod val="75000"/>
                  </a:schemeClr>
                </a:solidFill>
              </a:rPr>
              <a:t>…</a:t>
            </a:r>
            <a:endParaRPr lang="en-US" altLang="ja-JP" sz="1400" dirty="0" smtClean="0">
              <a:solidFill>
                <a:schemeClr val="bg1">
                  <a:lumMod val="75000"/>
                </a:schemeClr>
              </a:solidFill>
            </a:endParaRPr>
          </a:p>
        </p:txBody>
      </p:sp>
      <p:sp>
        <p:nvSpPr>
          <p:cNvPr id="16" name="テキスト ボックス 15"/>
          <p:cNvSpPr txBox="1"/>
          <p:nvPr/>
        </p:nvSpPr>
        <p:spPr>
          <a:xfrm rot="2207526">
            <a:off x="1393594" y="4148264"/>
            <a:ext cx="2254830" cy="461665"/>
          </a:xfrm>
          <a:prstGeom prst="rect">
            <a:avLst/>
          </a:prstGeom>
          <a:noFill/>
        </p:spPr>
        <p:txBody>
          <a:bodyPr wrap="square" rtlCol="0">
            <a:spAutoFit/>
          </a:bodyPr>
          <a:lstStyle/>
          <a:p>
            <a:r>
              <a:rPr lang="el-GR" altLang="ja-JP" sz="2400" dirty="0" smtClean="0">
                <a:solidFill>
                  <a:schemeClr val="bg1">
                    <a:lumMod val="75000"/>
                  </a:schemeClr>
                </a:solidFill>
              </a:rPr>
              <a:t>( ˘ω˘)</a:t>
            </a:r>
            <a:r>
              <a:rPr lang="ja-JP" altLang="el-GR" sz="2400" dirty="0" smtClean="0">
                <a:solidFill>
                  <a:schemeClr val="bg1">
                    <a:lumMod val="75000"/>
                  </a:schemeClr>
                </a:solidFill>
              </a:rPr>
              <a:t>ｽﾔｧ</a:t>
            </a:r>
            <a:r>
              <a:rPr lang="el-GR" altLang="ja-JP" sz="2400" dirty="0" smtClean="0">
                <a:solidFill>
                  <a:schemeClr val="bg1">
                    <a:lumMod val="75000"/>
                  </a:schemeClr>
                </a:solidFill>
              </a:rPr>
              <a:t>…</a:t>
            </a:r>
            <a:endParaRPr lang="en-US" altLang="ja-JP" sz="2400" dirty="0" smtClean="0">
              <a:solidFill>
                <a:schemeClr val="bg1">
                  <a:lumMod val="75000"/>
                </a:schemeClr>
              </a:solidFill>
            </a:endParaRPr>
          </a:p>
        </p:txBody>
      </p:sp>
    </p:spTree>
    <p:extLst>
      <p:ext uri="{BB962C8B-B14F-4D97-AF65-F5344CB8AC3E}">
        <p14:creationId xmlns:p14="http://schemas.microsoft.com/office/powerpoint/2010/main" val="1145350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94128"/>
            <a:ext cx="8229600" cy="1143000"/>
          </a:xfrm>
        </p:spPr>
        <p:txBody>
          <a:bodyPr/>
          <a:lstStyle/>
          <a:p>
            <a:r>
              <a:rPr lang="ja-JP" altLang="en-US" b="1" dirty="0" smtClean="0">
                <a:solidFill>
                  <a:schemeClr val="accent1">
                    <a:lumMod val="75000"/>
                  </a:schemeClr>
                </a:solidFill>
              </a:rPr>
              <a:t>睡眠ログ</a:t>
            </a:r>
            <a:r>
              <a:rPr lang="ja-JP" altLang="en-US" b="1" dirty="0" smtClean="0"/>
              <a:t>の仕組み</a:t>
            </a:r>
            <a:endParaRPr kumimoji="1" lang="ja-JP" altLang="en-US" b="1" dirty="0"/>
          </a:p>
        </p:txBody>
      </p:sp>
      <p:sp>
        <p:nvSpPr>
          <p:cNvPr id="3" name="コンテンツ プレースホルダー 2"/>
          <p:cNvSpPr>
            <a:spLocks noGrp="1"/>
          </p:cNvSpPr>
          <p:nvPr>
            <p:ph idx="1"/>
          </p:nvPr>
        </p:nvSpPr>
        <p:spPr>
          <a:xfrm>
            <a:off x="711200" y="1210947"/>
            <a:ext cx="6990499" cy="4525963"/>
          </a:xfrm>
        </p:spPr>
        <p:txBody>
          <a:bodyPr>
            <a:normAutofit/>
          </a:bodyPr>
          <a:lstStyle/>
          <a:p>
            <a:pPr marL="0" indent="0">
              <a:buNone/>
            </a:pPr>
            <a:r>
              <a:rPr lang="ja-JP" altLang="en-US" sz="3600" dirty="0" smtClean="0"/>
              <a:t>睡眠</a:t>
            </a:r>
            <a:r>
              <a:rPr lang="ja-JP" altLang="en-US" sz="3600" dirty="0"/>
              <a:t>時の</a:t>
            </a:r>
            <a:r>
              <a:rPr lang="ja-JP" altLang="en-US" sz="4400" b="1" dirty="0">
                <a:solidFill>
                  <a:srgbClr val="31859C"/>
                </a:solidFill>
              </a:rPr>
              <a:t>からだの</a:t>
            </a:r>
            <a:r>
              <a:rPr lang="ja-JP" altLang="en-US" sz="4400" b="1" dirty="0" smtClean="0">
                <a:solidFill>
                  <a:srgbClr val="31859C"/>
                </a:solidFill>
              </a:rPr>
              <a:t>動き</a:t>
            </a:r>
            <a:r>
              <a:rPr lang="ja-JP" altLang="en-US" sz="2800" dirty="0" smtClean="0"/>
              <a:t>を</a:t>
            </a:r>
            <a:endParaRPr lang="en-US" altLang="ja-JP" sz="2800" dirty="0"/>
          </a:p>
          <a:p>
            <a:pPr marL="0" indent="0">
              <a:buNone/>
            </a:pPr>
            <a:r>
              <a:rPr lang="ja-JP" altLang="en-US" sz="3600" b="1" dirty="0" smtClean="0">
                <a:solidFill>
                  <a:schemeClr val="accent5">
                    <a:lumMod val="75000"/>
                  </a:schemeClr>
                </a:solidFill>
              </a:rPr>
              <a:t>　加速度センサー</a:t>
            </a:r>
            <a:r>
              <a:rPr lang="ja-JP" altLang="en-US" sz="2800" dirty="0" smtClean="0"/>
              <a:t>で計測し，</a:t>
            </a:r>
            <a:endParaRPr lang="en-US" altLang="ja-JP" sz="2800" dirty="0" smtClean="0"/>
          </a:p>
          <a:p>
            <a:pPr marL="0" indent="0">
              <a:buNone/>
            </a:pPr>
            <a:r>
              <a:rPr lang="ja-JP" altLang="en-US" sz="2400" dirty="0" smtClean="0"/>
              <a:t>　　</a:t>
            </a:r>
            <a:r>
              <a:rPr lang="ja-JP" altLang="en-US" sz="2400" dirty="0" smtClean="0"/>
              <a:t>　</a:t>
            </a:r>
            <a:r>
              <a:rPr lang="ja-JP" altLang="en-US" sz="2800" dirty="0" smtClean="0"/>
              <a:t>睡眠</a:t>
            </a:r>
            <a:r>
              <a:rPr lang="ja-JP" altLang="en-US" sz="2800" dirty="0" smtClean="0"/>
              <a:t>の</a:t>
            </a:r>
            <a:r>
              <a:rPr lang="ja-JP" altLang="en-US" sz="3600" b="1" dirty="0" smtClean="0">
                <a:solidFill>
                  <a:srgbClr val="31859C"/>
                </a:solidFill>
              </a:rPr>
              <a:t>質</a:t>
            </a:r>
            <a:r>
              <a:rPr lang="ja-JP" altLang="en-US" sz="2800" dirty="0" smtClean="0"/>
              <a:t>や</a:t>
            </a:r>
            <a:r>
              <a:rPr lang="ja-JP" altLang="en-US" sz="3600" b="1" dirty="0" smtClean="0">
                <a:solidFill>
                  <a:srgbClr val="31859C"/>
                </a:solidFill>
              </a:rPr>
              <a:t>サイクル</a:t>
            </a:r>
            <a:r>
              <a:rPr lang="ja-JP" altLang="en-US" sz="2800" dirty="0" smtClean="0"/>
              <a:t>を</a:t>
            </a:r>
            <a:r>
              <a:rPr lang="ja-JP" altLang="en-US" sz="2800" dirty="0"/>
              <a:t>可視化</a:t>
            </a:r>
            <a:r>
              <a:rPr lang="ja-JP" altLang="en-US" sz="2800" dirty="0" smtClean="0"/>
              <a:t>する </a:t>
            </a:r>
            <a:endParaRPr lang="ja-JP" altLang="en-US" sz="2800" dirty="0"/>
          </a:p>
          <a:p>
            <a:endParaRPr kumimoji="1" lang="ja-JP" altLang="en-US" sz="3600" dirty="0"/>
          </a:p>
        </p:txBody>
      </p:sp>
      <p:pic>
        <p:nvPicPr>
          <p:cNvPr id="4" name="図 3" descr="睡眠グラフ.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6760" y="3537085"/>
            <a:ext cx="5241925" cy="2199825"/>
          </a:xfrm>
          <a:prstGeom prst="rect">
            <a:avLst/>
          </a:prstGeom>
        </p:spPr>
      </p:pic>
      <p:sp>
        <p:nvSpPr>
          <p:cNvPr id="5" name="スライド番号プレースホルダー 4"/>
          <p:cNvSpPr>
            <a:spLocks noGrp="1"/>
          </p:cNvSpPr>
          <p:nvPr>
            <p:ph type="sldNum" sz="quarter" idx="12"/>
          </p:nvPr>
        </p:nvSpPr>
        <p:spPr/>
        <p:txBody>
          <a:bodyPr/>
          <a:lstStyle/>
          <a:p>
            <a:fld id="{1B1C7054-989F-294B-9A06-8C08C85C5FCA}" type="slidenum">
              <a:rPr kumimoji="1" lang="ja-JP" altLang="en-US" smtClean="0"/>
              <a:t>2</a:t>
            </a:fld>
            <a:endParaRPr kumimoji="1" lang="ja-JP" altLang="en-US"/>
          </a:p>
        </p:txBody>
      </p:sp>
      <p:sp>
        <p:nvSpPr>
          <p:cNvPr id="6" name="テキスト ボックス 5"/>
          <p:cNvSpPr txBox="1"/>
          <p:nvPr/>
        </p:nvSpPr>
        <p:spPr>
          <a:xfrm>
            <a:off x="701674" y="3472481"/>
            <a:ext cx="1107996" cy="646331"/>
          </a:xfrm>
          <a:prstGeom prst="rect">
            <a:avLst/>
          </a:prstGeom>
          <a:noFill/>
        </p:spPr>
        <p:txBody>
          <a:bodyPr wrap="none" rtlCol="0">
            <a:spAutoFit/>
          </a:bodyPr>
          <a:lstStyle/>
          <a:p>
            <a:pPr algn="ctr"/>
            <a:r>
              <a:rPr kumimoji="1" lang="ja-JP" altLang="en-US" sz="3600" dirty="0" smtClean="0">
                <a:solidFill>
                  <a:srgbClr val="FF0000"/>
                </a:solidFill>
              </a:rPr>
              <a:t>覚醒</a:t>
            </a:r>
            <a:endParaRPr kumimoji="1" lang="ja-JP" altLang="en-US" sz="3600" dirty="0">
              <a:solidFill>
                <a:srgbClr val="FF0000"/>
              </a:solidFill>
            </a:endParaRPr>
          </a:p>
        </p:txBody>
      </p:sp>
      <p:sp>
        <p:nvSpPr>
          <p:cNvPr id="7" name="テキスト ボックス 6"/>
          <p:cNvSpPr txBox="1"/>
          <p:nvPr/>
        </p:nvSpPr>
        <p:spPr>
          <a:xfrm>
            <a:off x="726922" y="4183416"/>
            <a:ext cx="1082748" cy="646331"/>
          </a:xfrm>
          <a:prstGeom prst="rect">
            <a:avLst/>
          </a:prstGeom>
          <a:noFill/>
        </p:spPr>
        <p:txBody>
          <a:bodyPr wrap="none" rtlCol="0">
            <a:spAutoFit/>
          </a:bodyPr>
          <a:lstStyle/>
          <a:p>
            <a:pPr algn="ctr"/>
            <a:r>
              <a:rPr lang="ja-JP" altLang="en-US" sz="3600" dirty="0" smtClean="0">
                <a:solidFill>
                  <a:srgbClr val="FF6666"/>
                </a:solidFill>
              </a:rPr>
              <a:t>浅い</a:t>
            </a:r>
            <a:endParaRPr kumimoji="1" lang="ja-JP" altLang="en-US" sz="3600" dirty="0">
              <a:solidFill>
                <a:srgbClr val="FF6666"/>
              </a:solidFill>
            </a:endParaRPr>
          </a:p>
        </p:txBody>
      </p:sp>
      <p:sp>
        <p:nvSpPr>
          <p:cNvPr id="8" name="テキスト ボックス 7"/>
          <p:cNvSpPr txBox="1"/>
          <p:nvPr/>
        </p:nvSpPr>
        <p:spPr>
          <a:xfrm>
            <a:off x="726922" y="4874754"/>
            <a:ext cx="1082748" cy="646331"/>
          </a:xfrm>
          <a:prstGeom prst="rect">
            <a:avLst/>
          </a:prstGeom>
          <a:noFill/>
        </p:spPr>
        <p:txBody>
          <a:bodyPr wrap="none" rtlCol="0">
            <a:spAutoFit/>
          </a:bodyPr>
          <a:lstStyle/>
          <a:p>
            <a:pPr algn="ctr"/>
            <a:r>
              <a:rPr lang="ja-JP" altLang="en-US" sz="3600" dirty="0" smtClean="0">
                <a:solidFill>
                  <a:srgbClr val="FF8000"/>
                </a:solidFill>
              </a:rPr>
              <a:t>深い</a:t>
            </a:r>
            <a:endParaRPr lang="en-US" altLang="ja-JP" sz="3600" dirty="0" smtClean="0">
              <a:solidFill>
                <a:srgbClr val="FF8000"/>
              </a:solidFill>
            </a:endParaRPr>
          </a:p>
        </p:txBody>
      </p:sp>
    </p:spTree>
    <p:extLst>
      <p:ext uri="{BB962C8B-B14F-4D97-AF65-F5344CB8AC3E}">
        <p14:creationId xmlns:p14="http://schemas.microsoft.com/office/powerpoint/2010/main" val="4649963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94128"/>
            <a:ext cx="8229600" cy="1143000"/>
          </a:xfrm>
        </p:spPr>
        <p:txBody>
          <a:bodyPr/>
          <a:lstStyle/>
          <a:p>
            <a:r>
              <a:rPr kumimoji="1" lang="ja-JP" altLang="en-US" b="1" dirty="0" smtClean="0"/>
              <a:t>既存アプリ</a:t>
            </a:r>
            <a:r>
              <a:rPr kumimoji="1" lang="ja-JP" altLang="en-US" b="1" dirty="0" smtClean="0">
                <a:solidFill>
                  <a:schemeClr val="accent1">
                    <a:lumMod val="75000"/>
                  </a:schemeClr>
                </a:solidFill>
              </a:rPr>
              <a:t>操作</a:t>
            </a:r>
            <a:endParaRPr kumimoji="1" lang="ja-JP" altLang="en-US" b="1" dirty="0">
              <a:solidFill>
                <a:schemeClr val="accent1">
                  <a:lumMod val="75000"/>
                </a:schemeClr>
              </a:solidFill>
            </a:endParaRPr>
          </a:p>
        </p:txBody>
      </p:sp>
      <p:sp>
        <p:nvSpPr>
          <p:cNvPr id="3" name="コンテンツ プレースホルダー 2"/>
          <p:cNvSpPr>
            <a:spLocks noGrp="1"/>
          </p:cNvSpPr>
          <p:nvPr>
            <p:ph idx="1"/>
          </p:nvPr>
        </p:nvSpPr>
        <p:spPr>
          <a:xfrm>
            <a:off x="457200" y="1292895"/>
            <a:ext cx="8229600" cy="5257800"/>
          </a:xfrm>
        </p:spPr>
        <p:txBody>
          <a:bodyPr>
            <a:normAutofit/>
          </a:bodyPr>
          <a:lstStyle/>
          <a:p>
            <a:pPr marL="0" indent="0">
              <a:buNone/>
            </a:pPr>
            <a:r>
              <a:rPr kumimoji="1" lang="ja-JP" altLang="en-US" sz="2800" dirty="0" smtClean="0"/>
              <a:t>既存アプリは計測開始・終了時に操作が必要</a:t>
            </a:r>
            <a:endParaRPr kumimoji="1" lang="en-US" altLang="ja-JP" sz="2800" dirty="0" smtClean="0"/>
          </a:p>
          <a:p>
            <a:pPr marL="0" indent="0">
              <a:buNone/>
            </a:pPr>
            <a:endParaRPr kumimoji="1" lang="en-US" altLang="ja-JP" sz="2400" dirty="0" smtClean="0"/>
          </a:p>
          <a:p>
            <a:pPr marL="0" indent="0">
              <a:buNone/>
            </a:pPr>
            <a:r>
              <a:rPr kumimoji="1" lang="ja-JP" altLang="en-US" sz="2400" dirty="0" smtClean="0"/>
              <a:t>　就寝時に</a:t>
            </a:r>
            <a:r>
              <a:rPr kumimoji="1" lang="ja-JP" altLang="en-US" b="1" dirty="0" smtClean="0">
                <a:solidFill>
                  <a:srgbClr val="31859C"/>
                </a:solidFill>
              </a:rPr>
              <a:t>ユーザが</a:t>
            </a:r>
            <a:r>
              <a:rPr kumimoji="1" lang="ja-JP" altLang="en-US" sz="2400" dirty="0" smtClean="0"/>
              <a:t>計測開始</a:t>
            </a:r>
            <a:endParaRPr kumimoji="1" lang="en-US" altLang="ja-JP" sz="2400" dirty="0" smtClean="0"/>
          </a:p>
          <a:p>
            <a:pPr marL="0" indent="0">
              <a:buNone/>
            </a:pPr>
            <a:r>
              <a:rPr lang="ja-JP" altLang="en-US" dirty="0" smtClean="0"/>
              <a:t>　</a:t>
            </a:r>
            <a:endParaRPr lang="en-US" altLang="ja-JP" dirty="0" smtClean="0"/>
          </a:p>
          <a:p>
            <a:pPr marL="0" indent="0">
              <a:buNone/>
            </a:pPr>
            <a:r>
              <a:rPr lang="ja-JP" altLang="en-US" dirty="0" smtClean="0"/>
              <a:t>　</a:t>
            </a:r>
            <a:r>
              <a:rPr lang="en-US" altLang="ja-JP" dirty="0" smtClean="0"/>
              <a:t>↓</a:t>
            </a:r>
            <a:r>
              <a:rPr lang="ja-JP" altLang="en-US" dirty="0" smtClean="0"/>
              <a:t>　睡眠</a:t>
            </a:r>
            <a:r>
              <a:rPr lang="en-US" altLang="ja-JP" sz="2400" dirty="0" smtClean="0"/>
              <a:t>	</a:t>
            </a:r>
          </a:p>
          <a:p>
            <a:pPr marL="0" indent="0">
              <a:buNone/>
            </a:pPr>
            <a:endParaRPr lang="en-US" altLang="ja-JP" sz="2400" dirty="0" smtClean="0"/>
          </a:p>
          <a:p>
            <a:pPr marL="0" indent="0">
              <a:buNone/>
            </a:pPr>
            <a:r>
              <a:rPr lang="ja-JP" altLang="en-US" sz="2400" dirty="0"/>
              <a:t>　</a:t>
            </a:r>
            <a:r>
              <a:rPr lang="ja-JP" altLang="en-US" sz="2400" dirty="0" smtClean="0"/>
              <a:t>起床時に</a:t>
            </a:r>
            <a:r>
              <a:rPr lang="ja-JP" altLang="en-US" b="1" dirty="0" smtClean="0">
                <a:solidFill>
                  <a:schemeClr val="accent5">
                    <a:lumMod val="75000"/>
                  </a:schemeClr>
                </a:solidFill>
              </a:rPr>
              <a:t>ユーザが</a:t>
            </a:r>
            <a:r>
              <a:rPr lang="ja-JP" altLang="en-US" sz="2400" dirty="0" smtClean="0"/>
              <a:t>計測終了</a:t>
            </a:r>
            <a:endParaRPr lang="en-US" altLang="ja-JP" sz="2800" dirty="0" smtClean="0"/>
          </a:p>
          <a:p>
            <a:endParaRPr lang="en-US" altLang="ja-JP" dirty="0" smtClean="0"/>
          </a:p>
          <a:p>
            <a:pPr lvl="1"/>
            <a:endParaRPr lang="en-US" altLang="ja-JP" dirty="0" smtClean="0"/>
          </a:p>
        </p:txBody>
      </p:sp>
      <p:pic>
        <p:nvPicPr>
          <p:cNvPr id="4" name="図 3" descr="睡眠データ.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7255" y="1924391"/>
            <a:ext cx="3549545" cy="3293314"/>
          </a:xfrm>
          <a:prstGeom prst="rect">
            <a:avLst/>
          </a:prstGeom>
        </p:spPr>
      </p:pic>
      <p:sp>
        <p:nvSpPr>
          <p:cNvPr id="5" name="スライド番号プレースホルダー 4"/>
          <p:cNvSpPr>
            <a:spLocks noGrp="1"/>
          </p:cNvSpPr>
          <p:nvPr>
            <p:ph type="sldNum" sz="quarter" idx="12"/>
          </p:nvPr>
        </p:nvSpPr>
        <p:spPr/>
        <p:txBody>
          <a:bodyPr/>
          <a:lstStyle/>
          <a:p>
            <a:fld id="{1B1C7054-989F-294B-9A06-8C08C85C5FCA}" type="slidenum">
              <a:rPr kumimoji="1" lang="ja-JP" altLang="en-US" smtClean="0"/>
              <a:t>3</a:t>
            </a:fld>
            <a:endParaRPr kumimoji="1" lang="ja-JP" altLang="en-US"/>
          </a:p>
        </p:txBody>
      </p:sp>
    </p:spTree>
    <p:extLst>
      <p:ext uri="{BB962C8B-B14F-4D97-AF65-F5344CB8AC3E}">
        <p14:creationId xmlns:p14="http://schemas.microsoft.com/office/powerpoint/2010/main" val="18862909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1B1C7054-989F-294B-9A06-8C08C85C5FCA}" type="slidenum">
              <a:rPr kumimoji="1" lang="ja-JP" altLang="en-US" smtClean="0"/>
              <a:t>4</a:t>
            </a:fld>
            <a:endParaRPr kumimoji="1" lang="ja-JP" altLang="en-US"/>
          </a:p>
        </p:txBody>
      </p:sp>
      <p:sp>
        <p:nvSpPr>
          <p:cNvPr id="6" name="コンテンツ プレースホルダー 5"/>
          <p:cNvSpPr>
            <a:spLocks noGrp="1"/>
          </p:cNvSpPr>
          <p:nvPr>
            <p:ph idx="1"/>
          </p:nvPr>
        </p:nvSpPr>
        <p:spPr/>
        <p:txBody>
          <a:bodyPr/>
          <a:lstStyle/>
          <a:p>
            <a:endParaRPr kumimoji="1" lang="ja-JP" altLang="en-US"/>
          </a:p>
        </p:txBody>
      </p:sp>
      <p:pic>
        <p:nvPicPr>
          <p:cNvPr id="7" name="Scene4.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624" y="450713"/>
            <a:ext cx="9251191" cy="5204252"/>
          </a:xfrm>
          <a:prstGeom prst="rect">
            <a:avLst/>
          </a:prstGeom>
        </p:spPr>
      </p:pic>
    </p:spTree>
    <p:extLst>
      <p:ext uri="{BB962C8B-B14F-4D97-AF65-F5344CB8AC3E}">
        <p14:creationId xmlns:p14="http://schemas.microsoft.com/office/powerpoint/2010/main" val="364087284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94128"/>
            <a:ext cx="8229600" cy="1143000"/>
          </a:xfrm>
        </p:spPr>
        <p:txBody>
          <a:bodyPr/>
          <a:lstStyle/>
          <a:p>
            <a:r>
              <a:rPr kumimoji="1" lang="ja-JP" altLang="en-US" b="1" dirty="0" smtClean="0">
                <a:solidFill>
                  <a:srgbClr val="376092"/>
                </a:solidFill>
              </a:rPr>
              <a:t>課題</a:t>
            </a:r>
            <a:endParaRPr kumimoji="1" lang="ja-JP" altLang="en-US" b="1" dirty="0">
              <a:solidFill>
                <a:schemeClr val="accent1">
                  <a:lumMod val="75000"/>
                </a:schemeClr>
              </a:solidFill>
            </a:endParaRPr>
          </a:p>
        </p:txBody>
      </p:sp>
      <p:sp>
        <p:nvSpPr>
          <p:cNvPr id="3" name="コンテンツ プレースホルダー 2"/>
          <p:cNvSpPr>
            <a:spLocks noGrp="1"/>
          </p:cNvSpPr>
          <p:nvPr>
            <p:ph idx="1"/>
          </p:nvPr>
        </p:nvSpPr>
        <p:spPr>
          <a:xfrm>
            <a:off x="457200" y="1313382"/>
            <a:ext cx="8686800" cy="5257800"/>
          </a:xfrm>
        </p:spPr>
        <p:txBody>
          <a:bodyPr>
            <a:normAutofit/>
          </a:bodyPr>
          <a:lstStyle/>
          <a:p>
            <a:pPr marL="0" indent="0">
              <a:buNone/>
            </a:pPr>
            <a:r>
              <a:rPr lang="ja-JP" altLang="en-US" sz="3600" b="1" dirty="0" smtClean="0"/>
              <a:t>問題点</a:t>
            </a:r>
            <a:endParaRPr lang="en-US" altLang="ja-JP" sz="3600" b="1" dirty="0" smtClean="0"/>
          </a:p>
          <a:p>
            <a:pPr marL="0" indent="0">
              <a:buNone/>
            </a:pPr>
            <a:r>
              <a:rPr lang="ja-JP" altLang="en-US" dirty="0"/>
              <a:t>　</a:t>
            </a:r>
            <a:r>
              <a:rPr lang="ja-JP" altLang="en-US" sz="2800" dirty="0" smtClean="0">
                <a:solidFill>
                  <a:srgbClr val="000000"/>
                </a:solidFill>
              </a:rPr>
              <a:t>寝る</a:t>
            </a:r>
            <a:r>
              <a:rPr lang="ja-JP" altLang="en-US" sz="2800" dirty="0">
                <a:solidFill>
                  <a:srgbClr val="000000"/>
                </a:solidFill>
              </a:rPr>
              <a:t>直前の計測開始を</a:t>
            </a:r>
            <a:r>
              <a:rPr lang="ja-JP" altLang="en-US" sz="3600" b="1" dirty="0" smtClean="0">
                <a:solidFill>
                  <a:schemeClr val="accent5">
                    <a:lumMod val="75000"/>
                  </a:schemeClr>
                </a:solidFill>
              </a:rPr>
              <a:t>忘れやすい</a:t>
            </a:r>
            <a:r>
              <a:rPr lang="en-US" altLang="ja-JP" sz="4000" b="1" dirty="0" smtClean="0">
                <a:solidFill>
                  <a:schemeClr val="bg1">
                    <a:lumMod val="50000"/>
                  </a:schemeClr>
                </a:solidFill>
              </a:rPr>
              <a:t/>
            </a:r>
            <a:br>
              <a:rPr lang="en-US" altLang="ja-JP" sz="4000" b="1" dirty="0" smtClean="0">
                <a:solidFill>
                  <a:schemeClr val="bg1">
                    <a:lumMod val="50000"/>
                  </a:schemeClr>
                </a:solidFill>
              </a:rPr>
            </a:br>
            <a:r>
              <a:rPr lang="ja-JP" altLang="en-US" sz="2400" dirty="0" smtClean="0">
                <a:solidFill>
                  <a:srgbClr val="7F7F7F"/>
                </a:solidFill>
              </a:rPr>
              <a:t>　</a:t>
            </a:r>
            <a:endParaRPr lang="en-US" altLang="ja-JP" sz="2400" dirty="0" smtClean="0">
              <a:solidFill>
                <a:srgbClr val="7F7F7F"/>
              </a:solidFill>
            </a:endParaRPr>
          </a:p>
          <a:p>
            <a:pPr marL="0" indent="0">
              <a:buNone/>
            </a:pPr>
            <a:r>
              <a:rPr lang="ja-JP" altLang="ja-JP" sz="2400" dirty="0" smtClean="0">
                <a:solidFill>
                  <a:srgbClr val="7F7F7F"/>
                </a:solidFill>
              </a:rPr>
              <a:t>　</a:t>
            </a:r>
            <a:r>
              <a:rPr lang="ja-JP" altLang="en-US" sz="3600" b="1" dirty="0" smtClean="0">
                <a:solidFill>
                  <a:srgbClr val="31859C"/>
                </a:solidFill>
              </a:rPr>
              <a:t>毎日</a:t>
            </a:r>
            <a:r>
              <a:rPr lang="ja-JP" altLang="en-US" sz="2800" dirty="0">
                <a:solidFill>
                  <a:srgbClr val="000000"/>
                </a:solidFill>
              </a:rPr>
              <a:t>ログをとらない</a:t>
            </a:r>
            <a:r>
              <a:rPr lang="ja-JP" altLang="en-US" sz="2800" dirty="0" smtClean="0">
                <a:solidFill>
                  <a:srgbClr val="000000"/>
                </a:solidFill>
              </a:rPr>
              <a:t>と</a:t>
            </a:r>
            <a:r>
              <a:rPr lang="en-US" altLang="ja-JP" sz="2800" dirty="0" smtClean="0">
                <a:solidFill>
                  <a:srgbClr val="000000"/>
                </a:solidFill>
              </a:rPr>
              <a:t/>
            </a:r>
            <a:br>
              <a:rPr lang="en-US" altLang="ja-JP" sz="2800" dirty="0" smtClean="0">
                <a:solidFill>
                  <a:srgbClr val="000000"/>
                </a:solidFill>
              </a:rPr>
            </a:br>
            <a:r>
              <a:rPr lang="ja-JP" altLang="en-US" sz="2800" dirty="0" smtClean="0">
                <a:solidFill>
                  <a:srgbClr val="000000"/>
                </a:solidFill>
              </a:rPr>
              <a:t>　　</a:t>
            </a:r>
            <a:r>
              <a:rPr lang="ja-JP" altLang="en-US" sz="3600" b="1" dirty="0" smtClean="0">
                <a:solidFill>
                  <a:srgbClr val="31859C"/>
                </a:solidFill>
              </a:rPr>
              <a:t>正確</a:t>
            </a:r>
            <a:r>
              <a:rPr lang="ja-JP" altLang="en-US" sz="3600" b="1" dirty="0">
                <a:solidFill>
                  <a:srgbClr val="31859C"/>
                </a:solidFill>
              </a:rPr>
              <a:t>な</a:t>
            </a:r>
            <a:r>
              <a:rPr lang="ja-JP" altLang="en-US" sz="2800" dirty="0">
                <a:solidFill>
                  <a:srgbClr val="000000"/>
                </a:solidFill>
              </a:rPr>
              <a:t>データが得られない</a:t>
            </a:r>
          </a:p>
          <a:p>
            <a:pPr marL="0" indent="0">
              <a:buNone/>
            </a:pPr>
            <a:r>
              <a:rPr lang="ja-JP" altLang="en-US" sz="2800" dirty="0" smtClean="0">
                <a:solidFill>
                  <a:srgbClr val="000000"/>
                </a:solidFill>
              </a:rPr>
              <a:t>　　</a:t>
            </a:r>
            <a:r>
              <a:rPr lang="ja-JP" altLang="en-US" sz="2800" dirty="0">
                <a:solidFill>
                  <a:srgbClr val="000000"/>
                </a:solidFill>
              </a:rPr>
              <a:t>　</a:t>
            </a:r>
            <a:endParaRPr lang="en-US" altLang="ja-JP" sz="2800" dirty="0" smtClean="0">
              <a:solidFill>
                <a:srgbClr val="000000"/>
              </a:solidFill>
            </a:endParaRPr>
          </a:p>
          <a:p>
            <a:pPr marL="0" indent="0">
              <a:buNone/>
            </a:pPr>
            <a:r>
              <a:rPr lang="ja-JP" altLang="ja-JP" sz="2800" dirty="0">
                <a:solidFill>
                  <a:srgbClr val="000000"/>
                </a:solidFill>
              </a:rPr>
              <a:t>　</a:t>
            </a:r>
            <a:r>
              <a:rPr lang="ja-JP" altLang="en-US" sz="2800" dirty="0" smtClean="0">
                <a:solidFill>
                  <a:srgbClr val="000000"/>
                </a:solidFill>
              </a:rPr>
              <a:t>　　睡眠</a:t>
            </a:r>
            <a:r>
              <a:rPr lang="ja-JP" altLang="en-US" sz="2800" dirty="0">
                <a:solidFill>
                  <a:srgbClr val="000000"/>
                </a:solidFill>
              </a:rPr>
              <a:t>ログを</a:t>
            </a:r>
            <a:r>
              <a:rPr lang="ja-JP" altLang="en-US" sz="3600" b="1" dirty="0">
                <a:solidFill>
                  <a:srgbClr val="31859C"/>
                </a:solidFill>
              </a:rPr>
              <a:t>続ける気</a:t>
            </a:r>
            <a:r>
              <a:rPr lang="ja-JP" altLang="en-US" sz="2800" dirty="0">
                <a:solidFill>
                  <a:srgbClr val="000000"/>
                </a:solidFill>
              </a:rPr>
              <a:t>が無くなってしまう</a:t>
            </a:r>
          </a:p>
          <a:p>
            <a:pPr marL="0" indent="0">
              <a:buNone/>
            </a:pPr>
            <a:endParaRPr lang="en-US" altLang="ja-JP" dirty="0" smtClean="0"/>
          </a:p>
        </p:txBody>
      </p:sp>
      <p:sp>
        <p:nvSpPr>
          <p:cNvPr id="4" name="スライド番号プレースホルダー 3"/>
          <p:cNvSpPr>
            <a:spLocks noGrp="1"/>
          </p:cNvSpPr>
          <p:nvPr>
            <p:ph type="sldNum" sz="quarter" idx="12"/>
          </p:nvPr>
        </p:nvSpPr>
        <p:spPr/>
        <p:txBody>
          <a:bodyPr/>
          <a:lstStyle/>
          <a:p>
            <a:fld id="{1B1C7054-989F-294B-9A06-8C08C85C5FCA}" type="slidenum">
              <a:rPr kumimoji="1" lang="ja-JP" altLang="en-US" smtClean="0"/>
              <a:t>5</a:t>
            </a:fld>
            <a:endParaRPr kumimoji="1" lang="ja-JP" altLang="en-US"/>
          </a:p>
        </p:txBody>
      </p:sp>
      <p:sp>
        <p:nvSpPr>
          <p:cNvPr id="5" name="下矢印 4"/>
          <p:cNvSpPr/>
          <p:nvPr/>
        </p:nvSpPr>
        <p:spPr>
          <a:xfrm>
            <a:off x="2437717" y="4220307"/>
            <a:ext cx="553096" cy="553147"/>
          </a:xfrm>
          <a:prstGeom prst="downArrow">
            <a:avLst/>
          </a:prstGeom>
          <a:gradFill>
            <a:gsLst>
              <a:gs pos="0">
                <a:schemeClr val="accent5">
                  <a:lumMod val="75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428029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94128"/>
            <a:ext cx="8229600" cy="1143000"/>
          </a:xfrm>
        </p:spPr>
        <p:txBody>
          <a:bodyPr/>
          <a:lstStyle/>
          <a:p>
            <a:r>
              <a:rPr kumimoji="1" lang="en-US" altLang="ja-JP" b="1" dirty="0" smtClean="0">
                <a:solidFill>
                  <a:srgbClr val="376092"/>
                </a:solidFill>
              </a:rPr>
              <a:t>MVP</a:t>
            </a:r>
            <a:endParaRPr kumimoji="1" lang="ja-JP" altLang="en-US" b="1" dirty="0">
              <a:solidFill>
                <a:srgbClr val="376092"/>
              </a:solidFill>
            </a:endParaRPr>
          </a:p>
        </p:txBody>
      </p:sp>
      <p:sp>
        <p:nvSpPr>
          <p:cNvPr id="3" name="コンテンツ プレースホルダー 2"/>
          <p:cNvSpPr>
            <a:spLocks noGrp="1"/>
          </p:cNvSpPr>
          <p:nvPr>
            <p:ph idx="1"/>
          </p:nvPr>
        </p:nvSpPr>
        <p:spPr>
          <a:xfrm>
            <a:off x="457200" y="1210947"/>
            <a:ext cx="8686800" cy="5257800"/>
          </a:xfrm>
        </p:spPr>
        <p:txBody>
          <a:bodyPr>
            <a:normAutofit/>
          </a:bodyPr>
          <a:lstStyle/>
          <a:p>
            <a:pPr marL="0" indent="0">
              <a:buNone/>
            </a:pPr>
            <a:r>
              <a:rPr lang="ja-JP" altLang="en-US" sz="2800" b="1" dirty="0" smtClean="0"/>
              <a:t>コンセプト</a:t>
            </a:r>
            <a:endParaRPr lang="en-US" altLang="ja-JP" b="1" dirty="0" smtClean="0"/>
          </a:p>
          <a:p>
            <a:pPr marL="457200" lvl="1" indent="0">
              <a:buNone/>
            </a:pPr>
            <a:r>
              <a:rPr lang="ja-JP" altLang="en-US" sz="2400" dirty="0" smtClean="0">
                <a:solidFill>
                  <a:srgbClr val="000000"/>
                </a:solidFill>
              </a:rPr>
              <a:t>ユーザが</a:t>
            </a:r>
            <a:r>
              <a:rPr lang="ja-JP" altLang="en-US" b="1" dirty="0" smtClean="0">
                <a:solidFill>
                  <a:srgbClr val="31859C"/>
                </a:solidFill>
              </a:rPr>
              <a:t>操作しなくても</a:t>
            </a:r>
            <a:r>
              <a:rPr lang="ja-JP" altLang="en-US" sz="2400" dirty="0" smtClean="0">
                <a:solidFill>
                  <a:srgbClr val="000000"/>
                </a:solidFill>
              </a:rPr>
              <a:t>，自動でログを計測可能にする</a:t>
            </a:r>
            <a:r>
              <a:rPr lang="en-US" altLang="ja-JP" sz="2400" dirty="0">
                <a:solidFill>
                  <a:srgbClr val="000000"/>
                </a:solidFill>
              </a:rPr>
              <a:t/>
            </a:r>
            <a:br>
              <a:rPr lang="en-US" altLang="ja-JP" sz="2400" dirty="0">
                <a:solidFill>
                  <a:srgbClr val="000000"/>
                </a:solidFill>
              </a:rPr>
            </a:br>
            <a:endParaRPr lang="en-US" altLang="ja-JP" sz="2400" dirty="0" smtClean="0">
              <a:solidFill>
                <a:srgbClr val="000000"/>
              </a:solidFill>
            </a:endParaRPr>
          </a:p>
          <a:p>
            <a:pPr marL="57150" indent="0">
              <a:buNone/>
            </a:pPr>
            <a:r>
              <a:rPr lang="ja-JP" altLang="en-US" sz="2800" b="1" dirty="0" smtClean="0"/>
              <a:t>解決方法</a:t>
            </a:r>
            <a:endParaRPr lang="en-US" altLang="ja-JP" sz="2800" b="1" dirty="0" smtClean="0"/>
          </a:p>
          <a:p>
            <a:pPr marL="0" indent="0">
              <a:buNone/>
            </a:pPr>
            <a:r>
              <a:rPr lang="ja-JP" altLang="en-US" sz="2800" dirty="0" smtClean="0"/>
              <a:t>　</a:t>
            </a:r>
            <a:r>
              <a:rPr lang="ja-JP" altLang="en-US" sz="2400" dirty="0" smtClean="0">
                <a:solidFill>
                  <a:srgbClr val="000000"/>
                </a:solidFill>
              </a:rPr>
              <a:t>事前</a:t>
            </a:r>
            <a:r>
              <a:rPr lang="ja-JP" altLang="en-US" sz="2400" dirty="0">
                <a:solidFill>
                  <a:srgbClr val="000000"/>
                </a:solidFill>
              </a:rPr>
              <a:t>に設定</a:t>
            </a:r>
            <a:r>
              <a:rPr lang="ja-JP" altLang="en-US" sz="2400" dirty="0" smtClean="0">
                <a:solidFill>
                  <a:srgbClr val="000000"/>
                </a:solidFill>
              </a:rPr>
              <a:t>した時間とセンシングデータ</a:t>
            </a:r>
            <a:r>
              <a:rPr lang="ja-JP" altLang="en-US" sz="2400" dirty="0">
                <a:solidFill>
                  <a:srgbClr val="000000"/>
                </a:solidFill>
              </a:rPr>
              <a:t>から</a:t>
            </a:r>
            <a:r>
              <a:rPr lang="ja-JP" altLang="en-US" sz="2400" dirty="0" smtClean="0">
                <a:solidFill>
                  <a:srgbClr val="000000"/>
                </a:solidFill>
              </a:rPr>
              <a:t>，</a:t>
            </a:r>
            <a:r>
              <a:rPr lang="en-US" altLang="ja-JP" sz="2400" dirty="0" smtClean="0">
                <a:solidFill>
                  <a:srgbClr val="000000"/>
                </a:solidFill>
              </a:rPr>
              <a:t/>
            </a:r>
            <a:br>
              <a:rPr lang="en-US" altLang="ja-JP" sz="2400" dirty="0" smtClean="0">
                <a:solidFill>
                  <a:srgbClr val="000000"/>
                </a:solidFill>
              </a:rPr>
            </a:br>
            <a:r>
              <a:rPr lang="ja-JP" altLang="en-US" sz="2400" dirty="0" smtClean="0">
                <a:solidFill>
                  <a:srgbClr val="000000"/>
                </a:solidFill>
              </a:rPr>
              <a:t>　</a:t>
            </a:r>
            <a:r>
              <a:rPr lang="ja-JP" altLang="en-US" sz="2800" b="1" dirty="0" smtClean="0">
                <a:solidFill>
                  <a:schemeClr val="accent5">
                    <a:lumMod val="75000"/>
                  </a:schemeClr>
                </a:solidFill>
              </a:rPr>
              <a:t>就寝</a:t>
            </a:r>
            <a:r>
              <a:rPr lang="ja-JP" altLang="en-US" sz="2800" b="1" dirty="0">
                <a:solidFill>
                  <a:schemeClr val="accent5">
                    <a:lumMod val="75000"/>
                  </a:schemeClr>
                </a:solidFill>
              </a:rPr>
              <a:t>・起床を</a:t>
            </a:r>
            <a:r>
              <a:rPr lang="ja-JP" altLang="en-US" sz="2800" b="1" dirty="0" smtClean="0">
                <a:solidFill>
                  <a:schemeClr val="accent5">
                    <a:lumMod val="75000"/>
                  </a:schemeClr>
                </a:solidFill>
              </a:rPr>
              <a:t>推測</a:t>
            </a:r>
            <a:r>
              <a:rPr lang="ja-JP" altLang="en-US" sz="2400" dirty="0" smtClean="0">
                <a:solidFill>
                  <a:srgbClr val="000000"/>
                </a:solidFill>
              </a:rPr>
              <a:t>する</a:t>
            </a:r>
            <a:endParaRPr lang="en-US" altLang="ja-JP" sz="2400" dirty="0" smtClean="0">
              <a:solidFill>
                <a:srgbClr val="000000"/>
              </a:solidFill>
            </a:endParaRPr>
          </a:p>
          <a:p>
            <a:pPr marL="0" indent="0">
              <a:buNone/>
            </a:pPr>
            <a:r>
              <a:rPr lang="en-US" altLang="ja-JP" sz="2800" b="1" dirty="0" smtClean="0"/>
              <a:t/>
            </a:r>
            <a:br>
              <a:rPr lang="en-US" altLang="ja-JP" sz="2800" b="1" dirty="0" smtClean="0"/>
            </a:br>
            <a:r>
              <a:rPr lang="ja-JP" altLang="en-US" sz="2800" b="1" dirty="0" smtClean="0"/>
              <a:t>価値</a:t>
            </a:r>
            <a:endParaRPr lang="en-US" altLang="ja-JP" sz="2800" b="1" dirty="0" smtClean="0"/>
          </a:p>
          <a:p>
            <a:pPr marL="0" indent="0">
              <a:buNone/>
            </a:pPr>
            <a:r>
              <a:rPr lang="ja-JP" altLang="en-US" sz="2800" dirty="0" smtClean="0"/>
              <a:t>　</a:t>
            </a:r>
            <a:r>
              <a:rPr lang="ja-JP" altLang="en-US" sz="2400" dirty="0" smtClean="0">
                <a:solidFill>
                  <a:srgbClr val="000000"/>
                </a:solidFill>
              </a:rPr>
              <a:t>ユーザが</a:t>
            </a:r>
            <a:r>
              <a:rPr lang="ja-JP" altLang="en-US" sz="2800" b="1" dirty="0" smtClean="0">
                <a:solidFill>
                  <a:schemeClr val="accent5">
                    <a:lumMod val="75000"/>
                  </a:schemeClr>
                </a:solidFill>
              </a:rPr>
              <a:t>意識せずとも</a:t>
            </a:r>
            <a:r>
              <a:rPr lang="ja-JP" altLang="en-US" sz="2400" dirty="0" smtClean="0">
                <a:solidFill>
                  <a:srgbClr val="000000"/>
                </a:solidFill>
              </a:rPr>
              <a:t>ログを取得できるので，</a:t>
            </a:r>
            <a:r>
              <a:rPr lang="en-US" altLang="ja-JP" sz="2400" dirty="0" smtClean="0">
                <a:solidFill>
                  <a:srgbClr val="000000"/>
                </a:solidFill>
              </a:rPr>
              <a:t/>
            </a:r>
            <a:br>
              <a:rPr lang="en-US" altLang="ja-JP" sz="2400" dirty="0" smtClean="0">
                <a:solidFill>
                  <a:srgbClr val="000000"/>
                </a:solidFill>
              </a:rPr>
            </a:br>
            <a:r>
              <a:rPr lang="ja-JP" altLang="en-US" sz="2800" dirty="0" smtClean="0">
                <a:solidFill>
                  <a:srgbClr val="000000"/>
                </a:solidFill>
              </a:rPr>
              <a:t>　</a:t>
            </a:r>
            <a:r>
              <a:rPr lang="ja-JP" altLang="en-US" sz="2400" dirty="0" smtClean="0">
                <a:solidFill>
                  <a:srgbClr val="000000"/>
                </a:solidFill>
              </a:rPr>
              <a:t>長く使いやすい</a:t>
            </a:r>
          </a:p>
          <a:p>
            <a:pPr marL="0" indent="0">
              <a:buNone/>
            </a:pPr>
            <a:endParaRPr lang="ja-JP" altLang="en-US" dirty="0">
              <a:solidFill>
                <a:schemeClr val="bg1">
                  <a:lumMod val="50000"/>
                </a:schemeClr>
              </a:solidFill>
            </a:endParaRPr>
          </a:p>
          <a:p>
            <a:pPr marL="0" indent="0">
              <a:buNone/>
            </a:pPr>
            <a:endParaRPr lang="en-US" altLang="ja-JP" b="1" dirty="0" smtClean="0"/>
          </a:p>
          <a:p>
            <a:pPr lvl="1"/>
            <a:endParaRPr kumimoji="1" lang="ja-JP" altLang="en-US" dirty="0"/>
          </a:p>
        </p:txBody>
      </p:sp>
      <p:sp>
        <p:nvSpPr>
          <p:cNvPr id="4" name="スライド番号プレースホルダー 3"/>
          <p:cNvSpPr>
            <a:spLocks noGrp="1"/>
          </p:cNvSpPr>
          <p:nvPr>
            <p:ph type="sldNum" sz="quarter" idx="12"/>
          </p:nvPr>
        </p:nvSpPr>
        <p:spPr/>
        <p:txBody>
          <a:bodyPr/>
          <a:lstStyle/>
          <a:p>
            <a:fld id="{1B1C7054-989F-294B-9A06-8C08C85C5FCA}" type="slidenum">
              <a:rPr kumimoji="1" lang="ja-JP" altLang="en-US" smtClean="0"/>
              <a:t>6</a:t>
            </a:fld>
            <a:endParaRPr kumimoji="1" lang="ja-JP" altLang="en-US"/>
          </a:p>
        </p:txBody>
      </p:sp>
    </p:spTree>
    <p:extLst>
      <p:ext uri="{BB962C8B-B14F-4D97-AF65-F5344CB8AC3E}">
        <p14:creationId xmlns:p14="http://schemas.microsoft.com/office/powerpoint/2010/main" val="9721154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14615"/>
            <a:ext cx="8229600" cy="1143000"/>
          </a:xfrm>
        </p:spPr>
        <p:txBody>
          <a:bodyPr/>
          <a:lstStyle/>
          <a:p>
            <a:r>
              <a:rPr kumimoji="1" lang="ja-JP" altLang="en-US" b="1" dirty="0" smtClean="0">
                <a:solidFill>
                  <a:schemeClr val="accent1">
                    <a:lumMod val="75000"/>
                  </a:schemeClr>
                </a:solidFill>
                <a:latin typeface="+mj-ea"/>
                <a:cs typeface="Marion Regular"/>
              </a:rPr>
              <a:t>まとめ</a:t>
            </a:r>
            <a:endParaRPr kumimoji="1" lang="ja-JP" altLang="en-US" b="1" dirty="0">
              <a:solidFill>
                <a:schemeClr val="accent1">
                  <a:lumMod val="75000"/>
                </a:schemeClr>
              </a:solidFill>
              <a:latin typeface="+mj-ea"/>
              <a:cs typeface="Marion Regular"/>
            </a:endParaRPr>
          </a:p>
        </p:txBody>
      </p:sp>
      <p:sp>
        <p:nvSpPr>
          <p:cNvPr id="3" name="コンテンツ プレースホルダー 2"/>
          <p:cNvSpPr>
            <a:spLocks noGrp="1"/>
          </p:cNvSpPr>
          <p:nvPr>
            <p:ph idx="1"/>
          </p:nvPr>
        </p:nvSpPr>
        <p:spPr>
          <a:xfrm>
            <a:off x="209550" y="2101850"/>
            <a:ext cx="8724900" cy="2654300"/>
          </a:xfrm>
        </p:spPr>
        <p:txBody>
          <a:bodyPr>
            <a:normAutofit/>
          </a:bodyPr>
          <a:lstStyle/>
          <a:p>
            <a:pPr marL="0" indent="0">
              <a:lnSpc>
                <a:spcPct val="110000"/>
              </a:lnSpc>
              <a:buNone/>
            </a:pPr>
            <a:r>
              <a:rPr lang="ja-JP" altLang="en-US" sz="3600" b="1" dirty="0" smtClean="0">
                <a:solidFill>
                  <a:schemeClr val="accent5">
                    <a:lumMod val="75000"/>
                  </a:schemeClr>
                </a:solidFill>
              </a:rPr>
              <a:t>睡眠ログ</a:t>
            </a:r>
            <a:r>
              <a:rPr lang="en-US" altLang="ja-JP" sz="3600" b="1" dirty="0" smtClean="0"/>
              <a:t> </a:t>
            </a:r>
            <a:r>
              <a:rPr lang="ja-JP" altLang="en-US" sz="2400" dirty="0" smtClean="0"/>
              <a:t>の，</a:t>
            </a:r>
            <a:r>
              <a:rPr lang="en-US" altLang="ja-JP" sz="2400" dirty="0" smtClean="0"/>
              <a:t> </a:t>
            </a:r>
            <a:r>
              <a:rPr lang="ja-JP" altLang="en-US" sz="3600" b="1" dirty="0" smtClean="0">
                <a:solidFill>
                  <a:srgbClr val="31859C"/>
                </a:solidFill>
              </a:rPr>
              <a:t>計測の自動化</a:t>
            </a:r>
            <a:r>
              <a:rPr lang="en-US" altLang="ja-JP" dirty="0" smtClean="0">
                <a:solidFill>
                  <a:srgbClr val="31859C"/>
                </a:solidFill>
              </a:rPr>
              <a:t> </a:t>
            </a:r>
            <a:r>
              <a:rPr lang="ja-JP" altLang="en-US" sz="2400" dirty="0" smtClean="0"/>
              <a:t>によって</a:t>
            </a:r>
            <a:endParaRPr lang="en-US" altLang="ja-JP" sz="2400" dirty="0"/>
          </a:p>
          <a:p>
            <a:pPr marL="0" indent="0">
              <a:lnSpc>
                <a:spcPct val="110000"/>
              </a:lnSpc>
              <a:buNone/>
            </a:pPr>
            <a:r>
              <a:rPr lang="ja-JP" altLang="ja-JP" dirty="0" smtClean="0"/>
              <a:t>　</a:t>
            </a:r>
            <a:r>
              <a:rPr lang="ja-JP" altLang="en-US" sz="3600" dirty="0" smtClean="0"/>
              <a:t>使い続けるのを</a:t>
            </a:r>
            <a:r>
              <a:rPr lang="ja-JP" altLang="en-US" sz="3600" b="1" dirty="0" smtClean="0">
                <a:solidFill>
                  <a:srgbClr val="FF0000"/>
                </a:solidFill>
              </a:rPr>
              <a:t>大変</a:t>
            </a:r>
            <a:r>
              <a:rPr lang="ja-JP" altLang="en-US" sz="3600" dirty="0" smtClean="0"/>
              <a:t>と感じていた人</a:t>
            </a:r>
            <a:r>
              <a:rPr lang="en-US" altLang="ja-JP" dirty="0"/>
              <a:t> </a:t>
            </a:r>
            <a:r>
              <a:rPr lang="ja-JP" altLang="en-US" sz="2400" dirty="0" smtClean="0"/>
              <a:t>でも</a:t>
            </a:r>
            <a:endParaRPr lang="en-US" altLang="ja-JP" sz="2400" dirty="0" smtClean="0"/>
          </a:p>
          <a:p>
            <a:pPr marL="0" indent="0">
              <a:lnSpc>
                <a:spcPct val="110000"/>
              </a:lnSpc>
              <a:buNone/>
            </a:pPr>
            <a:r>
              <a:rPr lang="ja-JP" altLang="ja-JP" dirty="0"/>
              <a:t>　</a:t>
            </a:r>
            <a:r>
              <a:rPr lang="ja-JP" altLang="en-US" dirty="0" smtClean="0"/>
              <a:t>　</a:t>
            </a:r>
            <a:r>
              <a:rPr lang="ja-JP" altLang="ja-JP" dirty="0"/>
              <a:t>　</a:t>
            </a:r>
            <a:r>
              <a:rPr lang="ja-JP" altLang="en-US" dirty="0" smtClean="0"/>
              <a:t>手軽に</a:t>
            </a:r>
            <a:r>
              <a:rPr lang="ja-JP" altLang="en-US" sz="3600" dirty="0" smtClean="0"/>
              <a:t>睡眠を計測</a:t>
            </a:r>
            <a:r>
              <a:rPr lang="ja-JP" altLang="en-US" sz="2400" dirty="0" smtClean="0"/>
              <a:t>できる</a:t>
            </a:r>
            <a:endParaRPr kumimoji="1" lang="ja-JP" altLang="en-US" sz="2400" b="1" dirty="0"/>
          </a:p>
        </p:txBody>
      </p:sp>
      <p:sp>
        <p:nvSpPr>
          <p:cNvPr id="4" name="スライド番号プレースホルダー 3"/>
          <p:cNvSpPr>
            <a:spLocks noGrp="1"/>
          </p:cNvSpPr>
          <p:nvPr>
            <p:ph type="sldNum" sz="quarter" idx="12"/>
          </p:nvPr>
        </p:nvSpPr>
        <p:spPr/>
        <p:txBody>
          <a:bodyPr/>
          <a:lstStyle/>
          <a:p>
            <a:fld id="{1B1C7054-989F-294B-9A06-8C08C85C5FCA}" type="slidenum">
              <a:rPr kumimoji="1" lang="ja-JP" altLang="en-US" smtClean="0"/>
              <a:t>7</a:t>
            </a:fld>
            <a:endParaRPr kumimoji="1" lang="ja-JP" altLang="en-US"/>
          </a:p>
        </p:txBody>
      </p:sp>
    </p:spTree>
    <p:extLst>
      <p:ext uri="{BB962C8B-B14F-4D97-AF65-F5344CB8AC3E}">
        <p14:creationId xmlns:p14="http://schemas.microsoft.com/office/powerpoint/2010/main" val="41384116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94128"/>
            <a:ext cx="8229600" cy="1143000"/>
          </a:xfrm>
        </p:spPr>
        <p:txBody>
          <a:bodyPr/>
          <a:lstStyle/>
          <a:p>
            <a:r>
              <a:rPr kumimoji="1" lang="ja-JP" altLang="en-US" b="1" dirty="0" smtClean="0"/>
              <a:t>既存アプリとの</a:t>
            </a:r>
            <a:r>
              <a:rPr kumimoji="1" lang="ja-JP" altLang="en-US" b="1" dirty="0" smtClean="0">
                <a:solidFill>
                  <a:schemeClr val="accent1">
                    <a:lumMod val="75000"/>
                  </a:schemeClr>
                </a:solidFill>
              </a:rPr>
              <a:t>比較</a:t>
            </a:r>
            <a:endParaRPr kumimoji="1" lang="ja-JP" altLang="en-US" b="1" dirty="0">
              <a:solidFill>
                <a:schemeClr val="accent1">
                  <a:lumMod val="75000"/>
                </a:schemeClr>
              </a:solidFill>
            </a:endParaRPr>
          </a:p>
        </p:txBody>
      </p:sp>
      <p:graphicFrame>
        <p:nvGraphicFramePr>
          <p:cNvPr id="4" name="コンテンツ プレースホルダー 3"/>
          <p:cNvGraphicFramePr>
            <a:graphicFrameLocks noGrp="1"/>
          </p:cNvGraphicFramePr>
          <p:nvPr>
            <p:ph idx="1"/>
            <p:extLst>
              <p:ext uri="{D42A27DB-BD31-4B8C-83A1-F6EECF244321}">
                <p14:modId xmlns:p14="http://schemas.microsoft.com/office/powerpoint/2010/main" val="1222333428"/>
              </p:ext>
            </p:extLst>
          </p:nvPr>
        </p:nvGraphicFramePr>
        <p:xfrm>
          <a:off x="436715" y="1518247"/>
          <a:ext cx="8229600" cy="2743200"/>
        </p:xfrm>
        <a:graphic>
          <a:graphicData uri="http://schemas.openxmlformats.org/drawingml/2006/table">
            <a:tbl>
              <a:tblPr firstRow="1" bandRow="1">
                <a:tableStyleId>{5C22544A-7EE6-4342-B048-85BDC9FD1C3A}</a:tableStyleId>
              </a:tblPr>
              <a:tblGrid>
                <a:gridCol w="3537379"/>
                <a:gridCol w="2273837"/>
                <a:gridCol w="2418384"/>
              </a:tblGrid>
              <a:tr h="370840">
                <a:tc>
                  <a:txBody>
                    <a:bodyPr/>
                    <a:lstStyle/>
                    <a:p>
                      <a:pPr algn="ctr"/>
                      <a:r>
                        <a:rPr kumimoji="1" lang="ja-JP" altLang="en-US" sz="2400" dirty="0" smtClean="0"/>
                        <a:t>機能</a:t>
                      </a:r>
                      <a:endParaRPr kumimoji="1" lang="ja-JP" altLang="en-US" sz="2400" dirty="0"/>
                    </a:p>
                  </a:txBody>
                  <a:tcPr/>
                </a:tc>
                <a:tc>
                  <a:txBody>
                    <a:bodyPr/>
                    <a:lstStyle/>
                    <a:p>
                      <a:pPr algn="ctr"/>
                      <a:r>
                        <a:rPr kumimoji="1" lang="ja-JP" altLang="en-US" sz="2400" dirty="0" smtClean="0"/>
                        <a:t>既存</a:t>
                      </a:r>
                      <a:endParaRPr kumimoji="1" lang="ja-JP" altLang="en-US" sz="2400" dirty="0"/>
                    </a:p>
                  </a:txBody>
                  <a:tcPr/>
                </a:tc>
                <a:tc>
                  <a:txBody>
                    <a:bodyPr/>
                    <a:lstStyle/>
                    <a:p>
                      <a:pPr algn="ctr"/>
                      <a:r>
                        <a:rPr kumimoji="1" lang="ja-JP" altLang="en-US" sz="2400" dirty="0" smtClean="0"/>
                        <a:t>提案</a:t>
                      </a:r>
                      <a:endParaRPr kumimoji="1" lang="ja-JP" altLang="en-US" sz="2400" dirty="0"/>
                    </a:p>
                  </a:txBody>
                  <a:tcPr/>
                </a:tc>
              </a:tr>
              <a:tr h="370840">
                <a:tc>
                  <a:txBody>
                    <a:bodyPr/>
                    <a:lstStyle/>
                    <a:p>
                      <a:r>
                        <a:rPr kumimoji="1" lang="ja-JP" altLang="en-US" sz="2400" dirty="0" smtClean="0"/>
                        <a:t>起床時間の設定</a:t>
                      </a:r>
                      <a:endParaRPr kumimoji="1" lang="ja-JP" altLang="en-US" sz="2400" dirty="0"/>
                    </a:p>
                  </a:txBody>
                  <a:tcPr/>
                </a:tc>
                <a:tc>
                  <a:txBody>
                    <a:bodyPr/>
                    <a:lstStyle/>
                    <a:p>
                      <a:pPr algn="l"/>
                      <a:r>
                        <a:rPr kumimoji="1" lang="ja-JP" altLang="en-US" sz="2400" dirty="0" smtClean="0"/>
                        <a:t>毎回</a:t>
                      </a:r>
                      <a:endParaRPr kumimoji="1" lang="ja-JP" altLang="en-US" sz="2400" dirty="0"/>
                    </a:p>
                  </a:txBody>
                  <a:tcPr/>
                </a:tc>
                <a:tc>
                  <a:txBody>
                    <a:bodyPr/>
                    <a:lstStyle/>
                    <a:p>
                      <a:pPr algn="l"/>
                      <a:r>
                        <a:rPr kumimoji="1" lang="ja-JP" altLang="en-US" sz="2400" dirty="0" smtClean="0">
                          <a:solidFill>
                            <a:schemeClr val="tx1"/>
                          </a:solidFill>
                        </a:rPr>
                        <a:t>初回</a:t>
                      </a:r>
                      <a:r>
                        <a:rPr kumimoji="1" lang="ja-JP" altLang="en-US" sz="2400" dirty="0" smtClean="0">
                          <a:solidFill>
                            <a:schemeClr val="dk1"/>
                          </a:solidFill>
                        </a:rPr>
                        <a:t>のみ</a:t>
                      </a:r>
                      <a:endParaRPr kumimoji="1" lang="en-US" altLang="ja-JP" sz="2400" dirty="0" smtClean="0">
                        <a:solidFill>
                          <a:schemeClr val="dk1"/>
                        </a:solidFill>
                      </a:endParaRPr>
                    </a:p>
                  </a:txBody>
                  <a:tcPr/>
                </a:tc>
              </a:tr>
              <a:tr h="370840">
                <a:tc>
                  <a:txBody>
                    <a:bodyPr/>
                    <a:lstStyle/>
                    <a:p>
                      <a:r>
                        <a:rPr kumimoji="1" lang="ja-JP" altLang="en-US" sz="2400" dirty="0" smtClean="0"/>
                        <a:t>自動計測</a:t>
                      </a:r>
                      <a:endParaRPr kumimoji="1" lang="ja-JP" altLang="en-US" sz="2400" dirty="0"/>
                    </a:p>
                  </a:txBody>
                  <a:tcPr/>
                </a:tc>
                <a:tc>
                  <a:txBody>
                    <a:bodyPr/>
                    <a:lstStyle/>
                    <a:p>
                      <a:pPr algn="ctr"/>
                      <a:r>
                        <a:rPr kumimoji="1" lang="en-US" altLang="ja-JP" sz="2400" dirty="0" smtClean="0"/>
                        <a:t>☓</a:t>
                      </a:r>
                      <a:endParaRPr kumimoji="1" lang="ja-JP" altLang="en-US" sz="2400" dirty="0"/>
                    </a:p>
                  </a:txBody>
                  <a:tcPr/>
                </a:tc>
                <a:tc>
                  <a:txBody>
                    <a:bodyPr/>
                    <a:lstStyle/>
                    <a:p>
                      <a:pPr algn="ctr"/>
                      <a:r>
                        <a:rPr kumimoji="1" lang="en-US" altLang="ja-JP" sz="2400" dirty="0" smtClean="0"/>
                        <a:t>◯</a:t>
                      </a:r>
                      <a:endParaRPr kumimoji="1" lang="ja-JP" altLang="en-US" sz="2400" dirty="0"/>
                    </a:p>
                  </a:txBody>
                  <a:tcPr/>
                </a:tc>
              </a:tr>
              <a:tr h="370840">
                <a:tc>
                  <a:txBody>
                    <a:bodyPr/>
                    <a:lstStyle/>
                    <a:p>
                      <a:r>
                        <a:rPr kumimoji="1" lang="ja-JP" altLang="en-US" sz="2400" dirty="0" smtClean="0"/>
                        <a:t>　計測開始</a:t>
                      </a:r>
                      <a:endParaRPr kumimoji="1" lang="ja-JP" altLang="en-US" sz="2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ja-JP" altLang="en-US" sz="2400" dirty="0" smtClean="0"/>
                        <a:t>手動</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1" lang="ja-JP" altLang="en-US" sz="2400" dirty="0" smtClean="0"/>
                        <a:t>自動</a:t>
                      </a:r>
                    </a:p>
                  </a:txBody>
                  <a:tcPr/>
                </a:tc>
              </a:tr>
              <a:tr h="370840">
                <a:tc>
                  <a:txBody>
                    <a:bodyPr/>
                    <a:lstStyle/>
                    <a:p>
                      <a:r>
                        <a:rPr kumimoji="1" lang="ja-JP" altLang="en-US" sz="2400" dirty="0" smtClean="0"/>
                        <a:t>　計測終了</a:t>
                      </a:r>
                      <a:endParaRPr kumimoji="1" lang="ja-JP" altLang="en-US" sz="2400" dirty="0"/>
                    </a:p>
                  </a:txBody>
                  <a:tcPr/>
                </a:tc>
                <a:tc>
                  <a:txBody>
                    <a:bodyPr/>
                    <a:lstStyle/>
                    <a:p>
                      <a:r>
                        <a:rPr kumimoji="1" lang="ja-JP" altLang="en-US" sz="2400" dirty="0" smtClean="0"/>
                        <a:t>手動</a:t>
                      </a:r>
                      <a:endParaRPr kumimoji="1" lang="en-US" altLang="ja-JP" sz="2400" dirty="0" smtClean="0"/>
                    </a:p>
                  </a:txBody>
                  <a:tcPr/>
                </a:tc>
                <a:tc>
                  <a:txBody>
                    <a:bodyPr/>
                    <a:lstStyle/>
                    <a:p>
                      <a:r>
                        <a:rPr kumimoji="1" lang="ja-JP" altLang="en-US" sz="2400" dirty="0" smtClean="0"/>
                        <a:t>自動</a:t>
                      </a:r>
                      <a:endParaRPr kumimoji="1" lang="ja-JP" altLang="en-US" sz="2400" dirty="0"/>
                    </a:p>
                  </a:txBody>
                  <a:tcPr/>
                </a:tc>
              </a:tr>
              <a:tr h="370840">
                <a:tc>
                  <a:txBody>
                    <a:bodyPr/>
                    <a:lstStyle/>
                    <a:p>
                      <a:r>
                        <a:rPr kumimoji="1" lang="ja-JP" altLang="en-US" sz="2400" dirty="0" smtClean="0"/>
                        <a:t>計測データの閲覧</a:t>
                      </a:r>
                      <a:endParaRPr kumimoji="1" lang="ja-JP" altLang="en-US" sz="2400" dirty="0"/>
                    </a:p>
                  </a:txBody>
                  <a:tcPr/>
                </a:tc>
                <a:tc>
                  <a:txBody>
                    <a:bodyPr/>
                    <a:lstStyle/>
                    <a:p>
                      <a:pPr algn="ctr"/>
                      <a:r>
                        <a:rPr kumimoji="1" lang="en-US" altLang="ja-JP" sz="2400" dirty="0" smtClean="0"/>
                        <a:t>◯</a:t>
                      </a:r>
                      <a:endParaRPr kumimoji="1" lang="ja-JP" altLang="en-US" sz="2400" dirty="0"/>
                    </a:p>
                  </a:txBody>
                  <a:tcPr/>
                </a:tc>
                <a:tc>
                  <a:txBody>
                    <a:bodyPr/>
                    <a:lstStyle/>
                    <a:p>
                      <a:pPr algn="ctr"/>
                      <a:r>
                        <a:rPr kumimoji="1" lang="en-US" altLang="ja-JP" sz="2400" dirty="0" smtClean="0"/>
                        <a:t>◯</a:t>
                      </a:r>
                      <a:endParaRPr kumimoji="1" lang="ja-JP" altLang="en-US" sz="2400" dirty="0"/>
                    </a:p>
                  </a:txBody>
                  <a:tcPr/>
                </a:tc>
              </a:tr>
            </a:tbl>
          </a:graphicData>
        </a:graphic>
      </p:graphicFrame>
      <p:sp>
        <p:nvSpPr>
          <p:cNvPr id="5" name="スライド番号プレースホルダー 4"/>
          <p:cNvSpPr>
            <a:spLocks noGrp="1"/>
          </p:cNvSpPr>
          <p:nvPr>
            <p:ph type="sldNum" sz="quarter" idx="12"/>
          </p:nvPr>
        </p:nvSpPr>
        <p:spPr/>
        <p:txBody>
          <a:bodyPr/>
          <a:lstStyle/>
          <a:p>
            <a:fld id="{1B1C7054-989F-294B-9A06-8C08C85C5FCA}" type="slidenum">
              <a:rPr kumimoji="1" lang="ja-JP" altLang="en-US" smtClean="0"/>
              <a:t>8</a:t>
            </a:fld>
            <a:endParaRPr kumimoji="1" lang="ja-JP" altLang="en-US"/>
          </a:p>
        </p:txBody>
      </p:sp>
      <p:sp>
        <p:nvSpPr>
          <p:cNvPr id="8" name="テキスト ボックス 7"/>
          <p:cNvSpPr txBox="1"/>
          <p:nvPr/>
        </p:nvSpPr>
        <p:spPr>
          <a:xfrm>
            <a:off x="-3748758" y="3462291"/>
            <a:ext cx="184666" cy="369332"/>
          </a:xfrm>
          <a:prstGeom prst="rect">
            <a:avLst/>
          </a:prstGeom>
          <a:noFill/>
        </p:spPr>
        <p:txBody>
          <a:bodyPr wrap="none" rtlCol="0">
            <a:spAutoFit/>
          </a:bodyPr>
          <a:lstStyle/>
          <a:p>
            <a:endParaRPr kumimoji="1" lang="ja-JP" altLang="en-US" dirty="0"/>
          </a:p>
        </p:txBody>
      </p:sp>
    </p:spTree>
    <p:extLst>
      <p:ext uri="{BB962C8B-B14F-4D97-AF65-F5344CB8AC3E}">
        <p14:creationId xmlns:p14="http://schemas.microsoft.com/office/powerpoint/2010/main" val="4092977477"/>
      </p:ext>
    </p:extLst>
  </p:cSld>
  <p:clrMapOvr>
    <a:masterClrMapping/>
  </p:clrMapOvr>
  <p:timing>
    <p:tnLst>
      <p:par>
        <p:cTn id="1" dur="indefinite" restart="never" nodeType="tmRoot"/>
      </p:par>
    </p:tnLst>
  </p:timing>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1357</TotalTime>
  <Words>560</Words>
  <Application>Microsoft Office PowerPoint</Application>
  <PresentationFormat>画面に合わせる (4:3)</PresentationFormat>
  <Paragraphs>132</Paragraphs>
  <Slides>8</Slides>
  <Notes>8</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8</vt:i4>
      </vt:variant>
    </vt:vector>
  </HeadingPairs>
  <TitlesOfParts>
    <vt:vector size="14" baseType="lpstr">
      <vt:lpstr>Marion Regular</vt:lpstr>
      <vt:lpstr>ＭＳ Ｐゴシック</vt:lpstr>
      <vt:lpstr>メイリオ</vt:lpstr>
      <vt:lpstr>Arial</vt:lpstr>
      <vt:lpstr>Calibri</vt:lpstr>
      <vt:lpstr>ホワイト</vt:lpstr>
      <vt:lpstr>睡眠ログ</vt:lpstr>
      <vt:lpstr>睡眠ログの仕組み</vt:lpstr>
      <vt:lpstr>既存アプリ操作</vt:lpstr>
      <vt:lpstr>PowerPoint プレゼンテーション</vt:lpstr>
      <vt:lpstr>課題</vt:lpstr>
      <vt:lpstr>MVP</vt:lpstr>
      <vt:lpstr>まとめ</vt:lpstr>
      <vt:lpstr>既存アプリとの比較</vt:lpstr>
    </vt:vector>
  </TitlesOfParts>
  <Company>ソフトウェア研究室</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鶴見 昂希</dc:creator>
  <cp:lastModifiedBy>金岡優奈</cp:lastModifiedBy>
  <cp:revision>58</cp:revision>
  <dcterms:created xsi:type="dcterms:W3CDTF">2015-08-23T03:54:52Z</dcterms:created>
  <dcterms:modified xsi:type="dcterms:W3CDTF">2015-08-24T02:54:30Z</dcterms:modified>
</cp:coreProperties>
</file>

<file path=docProps/thumbnail.jpeg>
</file>